
<file path=[Content_Types].xml><?xml version="1.0" encoding="utf-8"?>
<Types xmlns="http://schemas.openxmlformats.org/package/2006/content-types">
  <Default Extension="bin" ContentType="image/unknown"/>
  <Default Extension="fntdata" ContentType="application/x-fontdata"/>
  <Default Extension="gif" ContentType="image/gif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0"/>
  </p:notesMasterIdLst>
  <p:handoutMasterIdLst>
    <p:handoutMasterId r:id="rId41"/>
  </p:handoutMasterIdLst>
  <p:sldIdLst>
    <p:sldId id="322" r:id="rId2"/>
    <p:sldId id="257" r:id="rId3"/>
    <p:sldId id="258" r:id="rId4"/>
    <p:sldId id="361" r:id="rId5"/>
    <p:sldId id="260" r:id="rId6"/>
    <p:sldId id="336" r:id="rId7"/>
    <p:sldId id="338" r:id="rId8"/>
    <p:sldId id="337" r:id="rId9"/>
    <p:sldId id="262" r:id="rId10"/>
    <p:sldId id="263" r:id="rId11"/>
    <p:sldId id="348" r:id="rId12"/>
    <p:sldId id="264" r:id="rId13"/>
    <p:sldId id="362" r:id="rId14"/>
    <p:sldId id="363" r:id="rId15"/>
    <p:sldId id="364" r:id="rId16"/>
    <p:sldId id="365" r:id="rId17"/>
    <p:sldId id="366" r:id="rId18"/>
    <p:sldId id="367" r:id="rId19"/>
    <p:sldId id="368" r:id="rId20"/>
    <p:sldId id="375" r:id="rId21"/>
    <p:sldId id="334" r:id="rId22"/>
    <p:sldId id="340" r:id="rId23"/>
    <p:sldId id="341" r:id="rId24"/>
    <p:sldId id="356" r:id="rId25"/>
    <p:sldId id="347" r:id="rId26"/>
    <p:sldId id="354" r:id="rId27"/>
    <p:sldId id="357" r:id="rId28"/>
    <p:sldId id="327" r:id="rId29"/>
    <p:sldId id="328" r:id="rId30"/>
    <p:sldId id="330" r:id="rId31"/>
    <p:sldId id="325" r:id="rId32"/>
    <p:sldId id="333" r:id="rId33"/>
    <p:sldId id="342" r:id="rId34"/>
    <p:sldId id="343" r:id="rId35"/>
    <p:sldId id="359" r:id="rId36"/>
    <p:sldId id="346" r:id="rId37"/>
    <p:sldId id="358" r:id="rId38"/>
    <p:sldId id="297" r:id="rId39"/>
  </p:sldIdLst>
  <p:sldSz cx="12190413" cy="6859588"/>
  <p:notesSz cx="6858000" cy="9144000"/>
  <p:embeddedFontLst>
    <p:embeddedFont>
      <p:font typeface="굴림체" panose="020B0609000101010101" pitchFamily="49" charset="-127"/>
      <p:regular r:id="rId42"/>
    </p:embeddedFont>
    <p:embeddedFont>
      <p:font typeface="맑은 고딕" panose="020B0503020000020004" pitchFamily="34" charset="-127"/>
      <p:regular r:id="rId43"/>
      <p:bold r:id="rId44"/>
    </p:embeddedFont>
    <p:embeddedFont>
      <p:font typeface="Algerian" panose="04020705040A02060702" pitchFamily="82" charset="0"/>
      <p:regular r:id="rId45"/>
    </p:embeddedFont>
    <p:embeddedFont>
      <p:font typeface="Arial Black" panose="020B0A04020102020204" pitchFamily="34" charset="0"/>
      <p:bold r:id="rId46"/>
    </p:embeddedFont>
    <p:embeddedFont>
      <p:font typeface="Noto Sans" panose="020B0502040504020204" pitchFamily="34" charset="0"/>
      <p:regular r:id="rId47"/>
      <p:bold r:id="rId48"/>
      <p:italic r:id="rId49"/>
      <p:boldItalic r:id="rId50"/>
    </p:embeddedFont>
  </p:embeddedFontLst>
  <p:defaultTextStyle>
    <a:defPPr>
      <a:defRPr lang="ko-KR"/>
    </a:defPPr>
    <a:lvl1pPr marL="0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1pPr>
    <a:lvl2pPr marL="497845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2pPr>
    <a:lvl3pPr marL="995690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3pPr>
    <a:lvl4pPr marL="1493535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4pPr>
    <a:lvl5pPr marL="1991380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5pPr>
    <a:lvl6pPr marL="2489225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6pPr>
    <a:lvl7pPr marL="2987070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7pPr>
    <a:lvl8pPr marL="3484916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8pPr>
    <a:lvl9pPr marL="3982761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2161">
          <p15:clr>
            <a:srgbClr val="A4A3A4"/>
          </p15:clr>
        </p15:guide>
        <p15:guide id="4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597FE"/>
    <a:srgbClr val="010E54"/>
    <a:srgbClr val="03ECFF"/>
    <a:srgbClr val="17293D"/>
    <a:srgbClr val="1C89DB"/>
    <a:srgbClr val="CE9552"/>
    <a:srgbClr val="FF6100"/>
    <a:srgbClr val="BDDAEA"/>
    <a:srgbClr val="140D3B"/>
    <a:srgbClr val="F4AB8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935" autoAdjust="0"/>
    <p:restoredTop sz="84651" autoAdjust="0"/>
  </p:normalViewPr>
  <p:slideViewPr>
    <p:cSldViewPr>
      <p:cViewPr varScale="1">
        <p:scale>
          <a:sx n="91" d="100"/>
          <a:sy n="91" d="100"/>
        </p:scale>
        <p:origin x="1560" y="78"/>
      </p:cViewPr>
      <p:guideLst>
        <p:guide orient="horz" pos="2160"/>
        <p:guide pos="2880"/>
        <p:guide orient="horz" pos="2161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92" d="100"/>
          <a:sy n="92" d="100"/>
        </p:scale>
        <p:origin x="3546" y="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50" Type="http://schemas.openxmlformats.org/officeDocument/2006/relationships/font" Target="fonts/font9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font" Target="fonts/font4.fntdata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3.fntdata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2.fntdata"/><Relationship Id="rId48" Type="http://schemas.openxmlformats.org/officeDocument/2006/relationships/font" Target="fonts/font7.fntdata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5.fntdata"/><Relationship Id="rId20" Type="http://schemas.openxmlformats.org/officeDocument/2006/relationships/slide" Target="slides/slide19.xml"/><Relationship Id="rId41" Type="http://schemas.openxmlformats.org/officeDocument/2006/relationships/handoutMaster" Target="handoutMasters/handoutMaster1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8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CCFBE2-2B8D-499C-81C9-2CD5B3EB8E93}" type="datetimeFigureOut">
              <a:rPr lang="ko-KR" altLang="en-US" smtClean="0"/>
              <a:pPr/>
              <a:t>2024-11-13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54DD7E-3179-445A-81DB-781C4554AFF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95366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545AC5-813F-4ED1-B011-8EA17CB93331}" type="datetimeFigureOut">
              <a:rPr lang="ko-KR" altLang="en-US" smtClean="0"/>
              <a:pPr/>
              <a:t>2024-11-13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504B90-27FD-422C-8CC6-2AADAD122D0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7072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1pPr>
    <a:lvl2pPr marL="497845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2pPr>
    <a:lvl3pPr marL="995690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3pPr>
    <a:lvl4pPr marL="1493535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4pPr>
    <a:lvl5pPr marL="1991380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5pPr>
    <a:lvl6pPr marL="2489225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2987070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484916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3982761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ritannica.com/science/cognitive-science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www.britannica.com/science/brain" TargetMode="External"/><Relationship Id="rId4" Type="http://schemas.openxmlformats.org/officeDocument/2006/relationships/hyperlink" Target="https://www.merriam-webster.com/dictionary/hypothesis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391061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earliest substantial work in the field of artificial intelligence </a:t>
            </a:r>
            <a:r>
              <a:rPr lang="en-US" sz="13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was done in the mid-20th century by </a:t>
            </a:r>
            <a:r>
              <a:rPr lang="tr-TR" sz="13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Alan Turing.</a:t>
            </a:r>
            <a:r>
              <a:rPr lang="tr-TR" sz="13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He </a:t>
            </a:r>
            <a:r>
              <a:rPr lang="tr-TR" sz="13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asked</a:t>
            </a:r>
            <a:r>
              <a:rPr lang="tr-TR" sz="13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tr-TR" sz="13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famous</a:t>
            </a:r>
            <a:r>
              <a:rPr lang="tr-TR" sz="13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3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question</a:t>
            </a:r>
            <a:r>
              <a:rPr lang="tr-TR" sz="13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3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about</a:t>
            </a:r>
            <a:r>
              <a:rPr lang="tr-TR" sz="13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3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machine</a:t>
            </a:r>
            <a:r>
              <a:rPr lang="tr-TR" sz="13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sz="13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Turing was a founding father of artificial intelligence and of modern </a:t>
            </a:r>
            <a:r>
              <a:rPr lang="en-US" sz="13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cognitive science</a:t>
            </a:r>
            <a:r>
              <a:rPr lang="en-US" sz="13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he was a leading early exponent of the </a:t>
            </a:r>
            <a:r>
              <a:rPr lang="en-US" sz="13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hypothesis</a:t>
            </a:r>
            <a:r>
              <a:rPr lang="en-US" sz="13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that the human </a:t>
            </a:r>
            <a:r>
              <a:rPr lang="en-US" sz="13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brain</a:t>
            </a:r>
            <a:r>
              <a:rPr lang="en-US" sz="13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in large part a digital computing machine. </a:t>
            </a:r>
            <a:endParaRPr lang="tr-TR" sz="1300" b="0" i="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tr-TR" sz="1300" b="0" i="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tr-TR" sz="1300" b="0" i="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86405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 err="1"/>
              <a:t>This</a:t>
            </a:r>
            <a:r>
              <a:rPr lang="tr-TR" dirty="0"/>
              <a:t> is a </a:t>
            </a:r>
            <a:r>
              <a:rPr lang="tr-TR" dirty="0" err="1"/>
              <a:t>familiar</a:t>
            </a:r>
            <a:r>
              <a:rPr lang="tr-TR" baseline="0" dirty="0"/>
              <a:t> name. Cahit </a:t>
            </a:r>
            <a:r>
              <a:rPr lang="tr-TR" baseline="0" dirty="0" err="1"/>
              <a:t>Arf</a:t>
            </a:r>
            <a:r>
              <a:rPr lang="tr-TR" baseline="0" dirty="0"/>
              <a:t>. He </a:t>
            </a:r>
            <a:r>
              <a:rPr lang="tr-TR" baseline="0" dirty="0" err="1"/>
              <a:t>was</a:t>
            </a:r>
            <a:r>
              <a:rPr lang="tr-TR" baseline="0" dirty="0"/>
              <a:t> </a:t>
            </a:r>
            <a:r>
              <a:rPr lang="tr-TR" baseline="0" dirty="0" err="1"/>
              <a:t>one</a:t>
            </a:r>
            <a:r>
              <a:rPr lang="tr-TR" baseline="0" dirty="0"/>
              <a:t> of </a:t>
            </a:r>
            <a:r>
              <a:rPr lang="tr-TR" baseline="0" dirty="0" err="1"/>
              <a:t>the</a:t>
            </a:r>
            <a:r>
              <a:rPr lang="tr-TR" baseline="0" dirty="0"/>
              <a:t> </a:t>
            </a:r>
            <a:r>
              <a:rPr lang="tr-TR" baseline="0" dirty="0" err="1"/>
              <a:t>pioneers</a:t>
            </a:r>
            <a:r>
              <a:rPr lang="tr-TR" baseline="0" dirty="0"/>
              <a:t> of </a:t>
            </a:r>
            <a:r>
              <a:rPr lang="tr-TR" baseline="0" dirty="0" err="1"/>
              <a:t>Artificial</a:t>
            </a:r>
            <a:r>
              <a:rPr lang="tr-TR" baseline="0" dirty="0"/>
              <a:t> </a:t>
            </a:r>
            <a:r>
              <a:rPr lang="tr-TR" baseline="0" dirty="0" err="1"/>
              <a:t>Intelligence</a:t>
            </a:r>
            <a:r>
              <a:rPr lang="tr-TR" baseline="0" dirty="0"/>
              <a:t>. </a:t>
            </a:r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69670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term was introduced by John McCarthy in 1956 in the well-known Dartmouth Conference.</a:t>
            </a:r>
            <a:endParaRPr lang="tr-TR" dirty="0"/>
          </a:p>
          <a:p>
            <a:endParaRPr lang="tr-TR" dirty="0"/>
          </a:p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779E7-390E-4DC0-8E69-CD9F0896F088}" type="slidenum">
              <a:rPr lang="tr-TR" smtClean="0"/>
              <a:t>9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6516735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31933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3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AlphaGo</a:t>
            </a:r>
            <a:r>
              <a:rPr lang="en-US" sz="13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the first computer program to defeat a professional human Go player, the first to defeat a Go world champion, and is arguably the strongest Go player in history.</a:t>
            </a:r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12737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Resim 6">
            <a:extLst>
              <a:ext uri="{FF2B5EF4-FFF2-40B4-BE49-F238E27FC236}">
                <a16:creationId xmlns:a16="http://schemas.microsoft.com/office/drawing/2014/main" id="{66E1F538-CD17-4FEB-9F3C-904332F060A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0413" cy="6859588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2024-11-13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4" name="부제목 2"/>
          <p:cNvSpPr>
            <a:spLocks noGrp="1"/>
          </p:cNvSpPr>
          <p:nvPr>
            <p:ph type="subTitle" idx="1"/>
          </p:nvPr>
        </p:nvSpPr>
        <p:spPr>
          <a:xfrm>
            <a:off x="5735166" y="5540319"/>
            <a:ext cx="4968552" cy="841803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9569" tIns="49785" rIns="99569" bIns="49785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9569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1200" kern="1200" baseline="0" dirty="0">
                <a:solidFill>
                  <a:srgbClr val="03ECFF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  <a:lvl2pPr marL="4978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956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4935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9913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4892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9870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4849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9827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ko-KR" altLang="en-US" dirty="0"/>
          </a:p>
        </p:txBody>
      </p:sp>
      <p:sp>
        <p:nvSpPr>
          <p:cNvPr id="15" name="제목 1"/>
          <p:cNvSpPr>
            <a:spLocks noGrp="1"/>
          </p:cNvSpPr>
          <p:nvPr>
            <p:ph type="ctrTitle" hasCustomPrompt="1"/>
          </p:nvPr>
        </p:nvSpPr>
        <p:spPr>
          <a:xfrm>
            <a:off x="5735166" y="3501802"/>
            <a:ext cx="6264696" cy="2190055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9569" tIns="49785" rIns="99569" bIns="49785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9569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8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제목을</a:t>
            </a:r>
            <a:r>
              <a:rPr lang="en-US" altLang="ko-KR" dirty="0"/>
              <a:t> </a:t>
            </a:r>
            <a:br>
              <a:rPr lang="en-US" altLang="ko-KR" dirty="0"/>
            </a:br>
            <a:r>
              <a:rPr lang="ko-KR" altLang="en-US" dirty="0"/>
              <a:t>입력하시오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2024-11-13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AB7BB045-7E42-4329-98F9-9E7A1CE665D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78515" cy="685958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" y="1240"/>
            <a:ext cx="12190400" cy="6857100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2024-11-13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" y="1240"/>
            <a:ext cx="12190400" cy="6857100"/>
          </a:xfrm>
          <a:prstGeom prst="rect">
            <a:avLst/>
          </a:prstGeom>
        </p:spPr>
      </p:pic>
      <p:sp>
        <p:nvSpPr>
          <p:cNvPr id="15" name="내용 개체 틀 2"/>
          <p:cNvSpPr>
            <a:spLocks noGrp="1"/>
          </p:cNvSpPr>
          <p:nvPr>
            <p:ph idx="1" hasCustomPrompt="1"/>
          </p:nvPr>
        </p:nvSpPr>
        <p:spPr>
          <a:xfrm>
            <a:off x="609521" y="1485579"/>
            <a:ext cx="10971372" cy="4824535"/>
          </a:xfrm>
        </p:spPr>
        <p:txBody>
          <a:bodyPr>
            <a:normAutofit/>
          </a:bodyPr>
          <a:lstStyle>
            <a:lvl1pPr algn="l">
              <a:buNone/>
              <a:defRPr sz="2000" i="1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2pPr>
            <a:lvl3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3pPr>
            <a:lvl4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4pPr>
            <a:lvl5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5pPr>
          </a:lstStyle>
          <a:p>
            <a:pPr lvl="0"/>
            <a:r>
              <a:rPr lang="en-US" altLang="ko-KR" dirty="0"/>
              <a:t>Replace with your own text.</a:t>
            </a:r>
            <a:endParaRPr lang="ko-KR" altLang="en-US" dirty="0"/>
          </a:p>
        </p:txBody>
      </p:sp>
      <p:sp>
        <p:nvSpPr>
          <p:cNvPr id="14" name="제목 1"/>
          <p:cNvSpPr>
            <a:spLocks noGrp="1"/>
          </p:cNvSpPr>
          <p:nvPr>
            <p:ph type="title"/>
          </p:nvPr>
        </p:nvSpPr>
        <p:spPr>
          <a:xfrm>
            <a:off x="609520" y="189434"/>
            <a:ext cx="10971373" cy="798753"/>
          </a:xfrm>
        </p:spPr>
        <p:txBody>
          <a:bodyPr vert="horz" lIns="99569" tIns="49785" rIns="99569" bIns="49785" rtlCol="0" anchor="ctr">
            <a:normAutofit/>
          </a:bodyPr>
          <a:lstStyle>
            <a:lvl1pPr algn="l" defTabSz="99569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2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521" y="6502342"/>
            <a:ext cx="2844430" cy="22069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2024-11-13</a:t>
            </a:fld>
            <a:endParaRPr lang="ko-KR" altLang="en-US"/>
          </a:p>
        </p:txBody>
      </p:sp>
      <p:sp>
        <p:nvSpPr>
          <p:cNvPr id="13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5059" y="6502342"/>
            <a:ext cx="3860297" cy="22069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1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6463" y="6502342"/>
            <a:ext cx="2844430" cy="22069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" y="1240"/>
            <a:ext cx="12190400" cy="6857100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521" y="6502342"/>
            <a:ext cx="2844430" cy="22069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2024-11-13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5059" y="6502342"/>
            <a:ext cx="3860297" cy="22069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6463" y="6502342"/>
            <a:ext cx="2844430" cy="22069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609521" y="189434"/>
            <a:ext cx="10971372" cy="798753"/>
          </a:xfrm>
        </p:spPr>
        <p:txBody>
          <a:bodyPr vert="horz" lIns="99569" tIns="49785" rIns="99569" bIns="49785" rtlCol="0" anchor="ctr">
            <a:normAutofit/>
          </a:bodyPr>
          <a:lstStyle>
            <a:lvl1pPr algn="l" defTabSz="99569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6" name="내용 개체 틀 2"/>
          <p:cNvSpPr>
            <a:spLocks noGrp="1"/>
          </p:cNvSpPr>
          <p:nvPr>
            <p:ph idx="1" hasCustomPrompt="1"/>
          </p:nvPr>
        </p:nvSpPr>
        <p:spPr>
          <a:xfrm>
            <a:off x="609521" y="1485578"/>
            <a:ext cx="10971372" cy="4824535"/>
          </a:xfrm>
        </p:spPr>
        <p:txBody>
          <a:bodyPr>
            <a:normAutofit/>
          </a:bodyPr>
          <a:lstStyle>
            <a:lvl1pPr algn="l">
              <a:buNone/>
              <a:defRPr sz="2000" i="1" baseline="0">
                <a:solidFill>
                  <a:srgbClr val="17293D"/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2pPr>
            <a:lvl3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3pPr>
            <a:lvl4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4pPr>
            <a:lvl5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5pPr>
          </a:lstStyle>
          <a:p>
            <a:pPr lvl="0"/>
            <a:r>
              <a:rPr lang="en-US" altLang="ko-KR" dirty="0"/>
              <a:t>Replace with your own text.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" y="1240"/>
            <a:ext cx="12190400" cy="6857100"/>
          </a:xfrm>
          <a:prstGeom prst="rect">
            <a:avLst/>
          </a:prstGeom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2024-11-13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8" name="제목 1"/>
          <p:cNvSpPr>
            <a:spLocks noGrp="1"/>
          </p:cNvSpPr>
          <p:nvPr>
            <p:ph type="ctrTitle"/>
          </p:nvPr>
        </p:nvSpPr>
        <p:spPr>
          <a:xfrm>
            <a:off x="1522697" y="1557586"/>
            <a:ext cx="9145016" cy="1224136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9569" tIns="49785" rIns="99569" bIns="49785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9569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72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endParaRPr lang="ko-KR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 için tıklatın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F50F2-A664-4243-95CD-A5C3E0E0A2EB}" type="datetimeFigureOut">
              <a:rPr lang="tr-TR" smtClean="0"/>
              <a:t>13.11.2024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0AF99-739E-4B08-A062-86EB4606B839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8676816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521" y="19030"/>
            <a:ext cx="10971372" cy="797093"/>
          </a:xfrm>
          <a:prstGeom prst="rect">
            <a:avLst/>
          </a:prstGeom>
        </p:spPr>
        <p:txBody>
          <a:bodyPr vert="horz" lIns="99569" tIns="49785" rIns="99569" bIns="49785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521" y="1062267"/>
            <a:ext cx="10971372" cy="5287636"/>
          </a:xfrm>
          <a:prstGeom prst="rect">
            <a:avLst/>
          </a:prstGeom>
        </p:spPr>
        <p:txBody>
          <a:bodyPr vert="horz" lIns="99569" tIns="49785" rIns="99569" bIns="49785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521" y="6430887"/>
            <a:ext cx="2844430" cy="29214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lvl1pPr algn="l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2024-11-13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059" y="6430887"/>
            <a:ext cx="3860297" cy="29214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lvl1pPr algn="ct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6463" y="6430887"/>
            <a:ext cx="2844430" cy="29214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lvl1pPr algn="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1" r:id="rId3"/>
    <p:sldLayoutId id="2147483656" r:id="rId4"/>
    <p:sldLayoutId id="2147483650" r:id="rId5"/>
    <p:sldLayoutId id="2147483657" r:id="rId6"/>
    <p:sldLayoutId id="2147483658" r:id="rId7"/>
  </p:sldLayoutIdLst>
  <p:txStyles>
    <p:titleStyle>
      <a:lvl1pPr algn="l" defTabSz="995690" rtl="0" eaLnBrk="1" latinLnBrk="1" hangingPunct="1">
        <a:spcBef>
          <a:spcPct val="0"/>
        </a:spcBef>
        <a:buNone/>
        <a:defRPr lang="ko-KR" altLang="en-US" sz="3800" kern="1200">
          <a:solidFill>
            <a:sysClr val="windowText" lastClr="000000"/>
          </a:solidFill>
          <a:latin typeface="맑은 고딕" pitchFamily="50" charset="-127"/>
          <a:ea typeface="맑은 고딕" pitchFamily="50" charset="-127"/>
          <a:cs typeface="+mj-cs"/>
        </a:defRPr>
      </a:lvl1pPr>
    </p:titleStyle>
    <p:bodyStyle>
      <a:lvl1pPr marL="373384" indent="-373384" algn="l" defTabSz="995690" rtl="0" eaLnBrk="1" latinLnBrk="1" hangingPunct="1">
        <a:spcBef>
          <a:spcPct val="20000"/>
        </a:spcBef>
        <a:buFont typeface="Arial" pitchFamily="34" charset="0"/>
        <a:buChar char="•"/>
        <a:defRPr lang="ko-KR" altLang="en-US" sz="27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808998" indent="-311153" algn="l" defTabSz="995690" rtl="0" eaLnBrk="1" latinLnBrk="1" hangingPunct="1">
        <a:spcBef>
          <a:spcPct val="20000"/>
        </a:spcBef>
        <a:buFont typeface="Arial" pitchFamily="34" charset="0"/>
        <a:buChar char="–"/>
        <a:defRPr lang="ko-KR" altLang="en-US" sz="20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2pPr>
      <a:lvl3pPr marL="1244613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lang="ko-KR" altLang="en-US" sz="20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3pPr>
      <a:lvl4pPr marL="1742458" indent="-248923" algn="l" defTabSz="995690" rtl="0" eaLnBrk="1" latinLnBrk="1" hangingPunct="1">
        <a:spcBef>
          <a:spcPct val="20000"/>
        </a:spcBef>
        <a:buFont typeface="Arial" pitchFamily="34" charset="0"/>
        <a:buChar char="–"/>
        <a:defRPr lang="ko-KR" altLang="en-US" sz="20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4pPr>
      <a:lvl5pPr marL="2240303" indent="-248923" algn="l" defTabSz="995690" rtl="0" eaLnBrk="1" latinLnBrk="1" hangingPunct="1">
        <a:spcBef>
          <a:spcPct val="20000"/>
        </a:spcBef>
        <a:buFont typeface="Arial" pitchFamily="34" charset="0"/>
        <a:buChar char="»"/>
        <a:defRPr lang="ko-KR" altLang="en-US" sz="20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5pPr>
      <a:lvl6pPr marL="2738148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235993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733838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231683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97845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95690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493535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991380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489225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87070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84916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82761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bin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mailto:murat.simsek@ostimteknik.edu.tr" TargetMode="Externa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f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부제목 7"/>
          <p:cNvSpPr>
            <a:spLocks noGrp="1"/>
          </p:cNvSpPr>
          <p:nvPr>
            <p:ph type="subTitle" idx="1"/>
          </p:nvPr>
        </p:nvSpPr>
        <p:spPr>
          <a:xfrm>
            <a:off x="7463358" y="6238106"/>
            <a:ext cx="4608512" cy="504056"/>
          </a:xfrm>
        </p:spPr>
        <p:txBody>
          <a:bodyPr/>
          <a:lstStyle/>
          <a:p>
            <a:pPr algn="r"/>
            <a:r>
              <a:rPr lang="tr-TR" altLang="ko-KR" sz="2000" b="1" dirty="0" err="1">
                <a:latin typeface="+mn-lt"/>
              </a:rPr>
              <a:t>Assist.Prof.Dr</a:t>
            </a:r>
            <a:r>
              <a:rPr lang="tr-TR" altLang="ko-KR" sz="2000" b="1" dirty="0">
                <a:latin typeface="+mn-lt"/>
              </a:rPr>
              <a:t>. Murat ŞİMŞEK</a:t>
            </a:r>
            <a:endParaRPr lang="en-US" altLang="ko-KR" sz="2000" b="1" dirty="0">
              <a:latin typeface="+mn-lt"/>
            </a:endParaRPr>
          </a:p>
        </p:txBody>
      </p:sp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0" y="0"/>
            <a:ext cx="12071870" cy="3573810"/>
          </a:xfrm>
        </p:spPr>
        <p:txBody>
          <a:bodyPr/>
          <a:lstStyle/>
          <a:p>
            <a:pPr algn="r"/>
            <a:r>
              <a:rPr lang="tr-TR" b="1" dirty="0"/>
              <a:t>CENG401</a:t>
            </a:r>
            <a:br>
              <a:rPr lang="tr-TR" dirty="0"/>
            </a:br>
            <a:r>
              <a:rPr lang="tr-TR" dirty="0"/>
              <a:t>MACHINE LEARNING </a:t>
            </a:r>
            <a:br>
              <a:rPr lang="tr-TR" dirty="0"/>
            </a:br>
            <a:r>
              <a:rPr lang="tr-TR" dirty="0"/>
              <a:t>AND </a:t>
            </a:r>
            <a:br>
              <a:rPr lang="tr-TR" dirty="0"/>
            </a:br>
            <a:r>
              <a:rPr lang="tr-TR" dirty="0"/>
              <a:t>ARTIFICIAL </a:t>
            </a:r>
            <a:br>
              <a:rPr lang="tr-TR" dirty="0"/>
            </a:br>
            <a:r>
              <a:rPr lang="tr-TR" dirty="0"/>
              <a:t>INTELLIGENCE</a:t>
            </a:r>
            <a:endParaRPr lang="ko-KR" altLang="en-US" b="1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1"/>
            <a:ext cx="9151952" cy="6863964"/>
          </a:xfrm>
          <a:prstGeom prst="rect">
            <a:avLst/>
          </a:prstGeom>
        </p:spPr>
      </p:pic>
      <p:sp>
        <p:nvSpPr>
          <p:cNvPr id="6" name="Metin kutusu 5"/>
          <p:cNvSpPr txBox="1"/>
          <p:nvPr/>
        </p:nvSpPr>
        <p:spPr>
          <a:xfrm>
            <a:off x="9289094" y="156668"/>
            <a:ext cx="2687986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The definitions on top</a:t>
            </a:r>
            <a:endParaRPr lang="tr-TR" dirty="0"/>
          </a:p>
          <a:p>
            <a:pPr algn="just"/>
            <a:r>
              <a:rPr lang="en-US" dirty="0"/>
              <a:t> are concerned</a:t>
            </a:r>
            <a:r>
              <a:rPr lang="tr-TR" dirty="0"/>
              <a:t> </a:t>
            </a:r>
            <a:r>
              <a:rPr lang="en-US" dirty="0"/>
              <a:t>with </a:t>
            </a:r>
            <a:endParaRPr lang="tr-TR" dirty="0"/>
          </a:p>
          <a:p>
            <a:pPr algn="just"/>
            <a:r>
              <a:rPr lang="en-US" dirty="0"/>
              <a:t>thought </a:t>
            </a:r>
            <a:r>
              <a:rPr lang="en-US" dirty="0">
                <a:solidFill>
                  <a:srgbClr val="FF0000"/>
                </a:solidFill>
              </a:rPr>
              <a:t>processes</a:t>
            </a:r>
            <a:r>
              <a:rPr lang="en-US" dirty="0"/>
              <a:t> and</a:t>
            </a:r>
            <a:endParaRPr lang="tr-TR" dirty="0"/>
          </a:p>
          <a:p>
            <a:pPr algn="just"/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reasoning</a:t>
            </a:r>
            <a:r>
              <a:rPr lang="en-US" dirty="0"/>
              <a:t>, whereas the ones on the bottom </a:t>
            </a:r>
            <a:endParaRPr lang="tr-TR" dirty="0"/>
          </a:p>
          <a:p>
            <a:pPr algn="just"/>
            <a:r>
              <a:rPr lang="en-US" dirty="0"/>
              <a:t>address </a:t>
            </a:r>
            <a:r>
              <a:rPr lang="en-US" dirty="0">
                <a:solidFill>
                  <a:srgbClr val="FF0000"/>
                </a:solidFill>
              </a:rPr>
              <a:t>behavior</a:t>
            </a:r>
            <a:r>
              <a:rPr lang="en-US" dirty="0"/>
              <a:t>.</a:t>
            </a:r>
            <a:endParaRPr lang="tr-TR" dirty="0"/>
          </a:p>
          <a:p>
            <a:pPr algn="just"/>
            <a:endParaRPr lang="tr-TR" dirty="0"/>
          </a:p>
          <a:p>
            <a:pPr algn="just"/>
            <a:r>
              <a:rPr lang="en-US" dirty="0"/>
              <a:t>The</a:t>
            </a:r>
            <a:r>
              <a:rPr lang="tr-TR" dirty="0"/>
              <a:t> </a:t>
            </a:r>
            <a:r>
              <a:rPr lang="en-US" dirty="0"/>
              <a:t>definitions on the </a:t>
            </a:r>
            <a:endParaRPr lang="tr-TR" dirty="0"/>
          </a:p>
          <a:p>
            <a:pPr algn="just"/>
            <a:r>
              <a:rPr lang="en-US" dirty="0"/>
              <a:t>left measure success in</a:t>
            </a:r>
            <a:endParaRPr lang="tr-TR" dirty="0"/>
          </a:p>
          <a:p>
            <a:pPr algn="just"/>
            <a:r>
              <a:rPr lang="en-US" dirty="0"/>
              <a:t> terms of fidelity to </a:t>
            </a:r>
            <a:endParaRPr lang="tr-TR" dirty="0"/>
          </a:p>
          <a:p>
            <a:pPr algn="just"/>
            <a:r>
              <a:rPr lang="en-US" dirty="0">
                <a:solidFill>
                  <a:srgbClr val="FF0000"/>
                </a:solidFill>
              </a:rPr>
              <a:t>human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performance</a:t>
            </a:r>
            <a:r>
              <a:rPr lang="en-US" dirty="0"/>
              <a:t>, </a:t>
            </a:r>
            <a:endParaRPr lang="tr-TR" dirty="0"/>
          </a:p>
          <a:p>
            <a:pPr algn="just"/>
            <a:r>
              <a:rPr lang="en-US" dirty="0"/>
              <a:t>whereas</a:t>
            </a:r>
            <a:r>
              <a:rPr lang="tr-TR" dirty="0"/>
              <a:t> </a:t>
            </a:r>
            <a:r>
              <a:rPr lang="en-US" dirty="0"/>
              <a:t>the ones on</a:t>
            </a:r>
            <a:endParaRPr lang="tr-TR" dirty="0"/>
          </a:p>
          <a:p>
            <a:pPr algn="just"/>
            <a:r>
              <a:rPr lang="en-US" dirty="0"/>
              <a:t> the right measure </a:t>
            </a:r>
            <a:endParaRPr lang="tr-TR" dirty="0"/>
          </a:p>
          <a:p>
            <a:pPr algn="just"/>
            <a:r>
              <a:rPr lang="en-US" dirty="0"/>
              <a:t>against an ideal </a:t>
            </a:r>
            <a:endParaRPr lang="tr-TR" dirty="0"/>
          </a:p>
          <a:p>
            <a:pPr algn="just"/>
            <a:r>
              <a:rPr lang="en-US" dirty="0"/>
              <a:t>performance measure,</a:t>
            </a:r>
            <a:endParaRPr lang="tr-TR" dirty="0"/>
          </a:p>
          <a:p>
            <a:pPr algn="just"/>
            <a:r>
              <a:rPr lang="en-US" dirty="0"/>
              <a:t>called </a:t>
            </a:r>
            <a:r>
              <a:rPr lang="en-US" dirty="0">
                <a:solidFill>
                  <a:srgbClr val="FF0000"/>
                </a:solidFill>
              </a:rPr>
              <a:t>rationality</a:t>
            </a:r>
            <a:r>
              <a:rPr lang="tr-TR" dirty="0">
                <a:solidFill>
                  <a:srgbClr val="FF0000"/>
                </a:solidFill>
              </a:rPr>
              <a:t>.</a:t>
            </a:r>
          </a:p>
          <a:p>
            <a:pPr algn="just"/>
            <a:endParaRPr lang="tr-TR" dirty="0"/>
          </a:p>
          <a:p>
            <a:pPr algn="just"/>
            <a:endParaRPr lang="tr-TR" dirty="0"/>
          </a:p>
          <a:p>
            <a:pPr algn="just"/>
            <a:endParaRPr lang="tr-TR" dirty="0"/>
          </a:p>
          <a:p>
            <a:pPr algn="just"/>
            <a:endParaRPr lang="tr-TR" dirty="0"/>
          </a:p>
          <a:p>
            <a:pPr algn="just"/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7323556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ko-KR" dirty="0"/>
              <a:t>John </a:t>
            </a:r>
            <a:r>
              <a:rPr lang="tr-TR" altLang="ko-KR" dirty="0" err="1"/>
              <a:t>McCarthy</a:t>
            </a:r>
            <a:endParaRPr lang="ko-KR" altLang="en-US" dirty="0"/>
          </a:p>
        </p:txBody>
      </p:sp>
      <p:sp>
        <p:nvSpPr>
          <p:cNvPr id="8" name="Metin kutusu 7">
            <a:extLst>
              <a:ext uri="{FF2B5EF4-FFF2-40B4-BE49-F238E27FC236}">
                <a16:creationId xmlns:a16="http://schemas.microsoft.com/office/drawing/2014/main" id="{A978AFC8-1DD7-4FE8-8A41-D2D4391F0F5E}"/>
              </a:ext>
            </a:extLst>
          </p:cNvPr>
          <p:cNvSpPr txBox="1"/>
          <p:nvPr/>
        </p:nvSpPr>
        <p:spPr>
          <a:xfrm>
            <a:off x="334566" y="2349674"/>
            <a:ext cx="595350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0" i="1" dirty="0">
                <a:solidFill>
                  <a:srgbClr val="222222"/>
                </a:solidFill>
                <a:effectLst/>
                <a:latin typeface="-apple-system"/>
              </a:rPr>
              <a:t>“If all the features of learning and intelligence are</a:t>
            </a:r>
            <a:endParaRPr lang="tr-TR" b="0" i="1" dirty="0">
              <a:solidFill>
                <a:srgbClr val="222222"/>
              </a:solidFill>
              <a:effectLst/>
              <a:latin typeface="-apple-system"/>
            </a:endParaRPr>
          </a:p>
          <a:p>
            <a:pPr algn="ctr"/>
            <a:r>
              <a:rPr lang="en-US" b="0" i="1" dirty="0">
                <a:solidFill>
                  <a:srgbClr val="222222"/>
                </a:solidFill>
                <a:effectLst/>
                <a:latin typeface="-apple-system"/>
              </a:rPr>
              <a:t> described down to the finest detail, computers can </a:t>
            </a:r>
            <a:endParaRPr lang="tr-TR" b="0" i="1" dirty="0">
              <a:solidFill>
                <a:srgbClr val="222222"/>
              </a:solidFill>
              <a:effectLst/>
              <a:latin typeface="-apple-system"/>
            </a:endParaRPr>
          </a:p>
          <a:p>
            <a:pPr algn="ctr"/>
            <a:r>
              <a:rPr lang="en-US" b="0" i="1" dirty="0">
                <a:solidFill>
                  <a:srgbClr val="222222"/>
                </a:solidFill>
                <a:effectLst/>
                <a:latin typeface="-apple-system"/>
              </a:rPr>
              <a:t>simulate them and as a result think like humans.”</a:t>
            </a:r>
            <a:r>
              <a:rPr lang="en-US" b="0" i="0" dirty="0">
                <a:solidFill>
                  <a:srgbClr val="222222"/>
                </a:solidFill>
                <a:effectLst/>
                <a:latin typeface="-apple-system"/>
              </a:rPr>
              <a:t> </a:t>
            </a:r>
            <a:endParaRPr lang="tr-TR" b="0" i="0" dirty="0">
              <a:solidFill>
                <a:srgbClr val="222222"/>
              </a:solidFill>
              <a:effectLst/>
              <a:latin typeface="-apple-system"/>
            </a:endParaRPr>
          </a:p>
          <a:p>
            <a:pPr algn="ctr"/>
            <a:r>
              <a:rPr lang="tr-TR" dirty="0">
                <a:solidFill>
                  <a:srgbClr val="222222"/>
                </a:solidFill>
                <a:latin typeface="-apple-system"/>
              </a:rPr>
              <a:t>John McCarthy</a:t>
            </a:r>
            <a:endParaRPr lang="en-US" dirty="0">
              <a:latin typeface="Algerian" panose="04020705040A02060702" pitchFamily="82" charset="0"/>
            </a:endParaRPr>
          </a:p>
        </p:txBody>
      </p:sp>
      <p:pic>
        <p:nvPicPr>
          <p:cNvPr id="6" name="İçerik Yer Tutucusu 5">
            <a:extLst>
              <a:ext uri="{FF2B5EF4-FFF2-40B4-BE49-F238E27FC236}">
                <a16:creationId xmlns:a16="http://schemas.microsoft.com/office/drawing/2014/main" id="{F5A92ED9-4879-4E2B-8A0E-D7CF750B1D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52" r="19401"/>
          <a:stretch/>
        </p:blipFill>
        <p:spPr>
          <a:xfrm>
            <a:off x="6527254" y="1485578"/>
            <a:ext cx="5544616" cy="4824413"/>
          </a:xfrm>
        </p:spPr>
      </p:pic>
    </p:spTree>
    <p:extLst>
      <p:ext uri="{BB962C8B-B14F-4D97-AF65-F5344CB8AC3E}">
        <p14:creationId xmlns:p14="http://schemas.microsoft.com/office/powerpoint/2010/main" val="15833934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Resim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65" y="1241"/>
            <a:ext cx="12075822" cy="6708790"/>
          </a:xfrm>
          <a:prstGeom prst="rect">
            <a:avLst/>
          </a:prstGeom>
        </p:spPr>
      </p:pic>
      <p:sp>
        <p:nvSpPr>
          <p:cNvPr id="6" name="Yuvarlatılmış Dikdörtgen 5"/>
          <p:cNvSpPr/>
          <p:nvPr/>
        </p:nvSpPr>
        <p:spPr>
          <a:xfrm>
            <a:off x="402283" y="1065870"/>
            <a:ext cx="2716430" cy="123427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 err="1"/>
              <a:t>Thinking</a:t>
            </a:r>
            <a:r>
              <a:rPr lang="tr-TR" dirty="0"/>
              <a:t> </a:t>
            </a:r>
            <a:r>
              <a:rPr lang="tr-TR" dirty="0" err="1"/>
              <a:t>Humanly</a:t>
            </a:r>
            <a:endParaRPr lang="tr-TR" dirty="0"/>
          </a:p>
        </p:txBody>
      </p:sp>
      <p:sp>
        <p:nvSpPr>
          <p:cNvPr id="7" name="Yuvarlatılmış Dikdörtgen 6"/>
          <p:cNvSpPr/>
          <p:nvPr/>
        </p:nvSpPr>
        <p:spPr>
          <a:xfrm>
            <a:off x="402283" y="4351186"/>
            <a:ext cx="2729637" cy="11682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 err="1"/>
              <a:t>Acting</a:t>
            </a:r>
            <a:r>
              <a:rPr lang="tr-TR" dirty="0"/>
              <a:t> </a:t>
            </a:r>
            <a:r>
              <a:rPr lang="tr-TR" dirty="0" err="1"/>
              <a:t>Humanly</a:t>
            </a:r>
            <a:endParaRPr lang="tr-TR" dirty="0"/>
          </a:p>
        </p:txBody>
      </p:sp>
      <p:sp>
        <p:nvSpPr>
          <p:cNvPr id="8" name="Yuvarlatılmış Dikdörtgen 7"/>
          <p:cNvSpPr/>
          <p:nvPr/>
        </p:nvSpPr>
        <p:spPr>
          <a:xfrm>
            <a:off x="6288735" y="1065870"/>
            <a:ext cx="2630583" cy="12952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 err="1"/>
              <a:t>Thinking</a:t>
            </a:r>
            <a:r>
              <a:rPr lang="tr-TR" dirty="0"/>
              <a:t> </a:t>
            </a:r>
            <a:r>
              <a:rPr lang="tr-TR" dirty="0" err="1"/>
              <a:t>Rationally</a:t>
            </a:r>
            <a:endParaRPr lang="tr-TR" dirty="0"/>
          </a:p>
        </p:txBody>
      </p:sp>
      <p:sp>
        <p:nvSpPr>
          <p:cNvPr id="9" name="Yuvarlatılmış Dikdörtgen 8"/>
          <p:cNvSpPr/>
          <p:nvPr/>
        </p:nvSpPr>
        <p:spPr>
          <a:xfrm>
            <a:off x="6248100" y="4351186"/>
            <a:ext cx="2711853" cy="12383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 err="1"/>
              <a:t>Acting</a:t>
            </a:r>
            <a:r>
              <a:rPr lang="tr-TR" dirty="0"/>
              <a:t> </a:t>
            </a:r>
            <a:r>
              <a:rPr lang="tr-TR" dirty="0" err="1"/>
              <a:t>Rationally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1380806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Acting humanly: The Turing Test approach</a:t>
            </a:r>
            <a:endParaRPr lang="ko-KR" altLang="en-US" dirty="0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57D185A8-D8A5-22F7-35A9-92B21CD13E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t="1480" r="-2182" b="-2182"/>
          <a:stretch/>
        </p:blipFill>
        <p:spPr>
          <a:xfrm>
            <a:off x="982638" y="1413570"/>
            <a:ext cx="9990107" cy="564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7465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Acting humanly: The Turing Test approach</a:t>
            </a:r>
            <a:endParaRPr lang="ko-KR" altLang="en-US" dirty="0"/>
          </a:p>
        </p:txBody>
      </p:sp>
      <p:sp>
        <p:nvSpPr>
          <p:cNvPr id="3" name="Metin kutusu 2">
            <a:extLst>
              <a:ext uri="{FF2B5EF4-FFF2-40B4-BE49-F238E27FC236}">
                <a16:creationId xmlns:a16="http://schemas.microsoft.com/office/drawing/2014/main" id="{5A6522C7-A53F-FA63-D111-3F72DEA1E2BD}"/>
              </a:ext>
            </a:extLst>
          </p:cNvPr>
          <p:cNvSpPr txBox="1"/>
          <p:nvPr/>
        </p:nvSpPr>
        <p:spPr>
          <a:xfrm>
            <a:off x="490463" y="1809486"/>
            <a:ext cx="10968525" cy="31696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866" indent="-342866">
              <a:buFont typeface="Arial" panose="020B0604020202020204" pitchFamily="34" charset="0"/>
              <a:buChar char="•"/>
            </a:pPr>
            <a:r>
              <a:rPr lang="en-US" dirty="0"/>
              <a:t>A computer passes the test if a human cannot tell whether the written responses come from a person</a:t>
            </a:r>
            <a:r>
              <a:rPr lang="tr-TR" dirty="0"/>
              <a:t> </a:t>
            </a:r>
            <a:r>
              <a:rPr lang="en-US" dirty="0"/>
              <a:t>or from a computer. </a:t>
            </a:r>
            <a:endParaRPr lang="tr-TR" dirty="0"/>
          </a:p>
          <a:p>
            <a:pPr marL="342866" indent="-342866">
              <a:buFont typeface="Arial" panose="020B0604020202020204" pitchFamily="34" charset="0"/>
              <a:buChar char="•"/>
            </a:pPr>
            <a:endParaRPr lang="tr-TR" dirty="0"/>
          </a:p>
          <a:p>
            <a:pPr marL="342866" indent="-342866">
              <a:buFont typeface="Arial" panose="020B0604020202020204" pitchFamily="34" charset="0"/>
              <a:buChar char="•"/>
            </a:pPr>
            <a:r>
              <a:rPr lang="en-US" dirty="0"/>
              <a:t> For now, we note that programming a computer to pass a</a:t>
            </a:r>
            <a:r>
              <a:rPr lang="tr-TR" dirty="0"/>
              <a:t> </a:t>
            </a:r>
            <a:r>
              <a:rPr lang="en-US" dirty="0"/>
              <a:t>rigorously applied test provides plenty to work on.</a:t>
            </a:r>
            <a:endParaRPr lang="tr-TR" dirty="0"/>
          </a:p>
          <a:p>
            <a:pPr marL="342866" indent="-342866">
              <a:buFont typeface="Arial" panose="020B0604020202020204" pitchFamily="34" charset="0"/>
              <a:buChar char="•"/>
            </a:pPr>
            <a:endParaRPr lang="tr-TR" dirty="0"/>
          </a:p>
          <a:p>
            <a:pPr marL="342866" indent="-342866">
              <a:buFont typeface="Arial" panose="020B0604020202020204" pitchFamily="34" charset="0"/>
              <a:buChar char="•"/>
            </a:pPr>
            <a:r>
              <a:rPr lang="en-US" dirty="0"/>
              <a:t>The computer would need to possess the</a:t>
            </a:r>
            <a:r>
              <a:rPr lang="tr-TR" dirty="0"/>
              <a:t> </a:t>
            </a:r>
            <a:r>
              <a:rPr lang="en-US" dirty="0"/>
              <a:t>following capabilities:</a:t>
            </a:r>
            <a:endParaRPr lang="tr-TR" dirty="0"/>
          </a:p>
          <a:p>
            <a:pPr marL="342866" indent="-342866">
              <a:buFont typeface="Arial" panose="020B0604020202020204" pitchFamily="34" charset="0"/>
              <a:buChar char="•"/>
            </a:pPr>
            <a:endParaRPr lang="tr-TR" dirty="0"/>
          </a:p>
          <a:p>
            <a:pPr marL="342866" indent="-342866">
              <a:buFont typeface="Arial" panose="020B0604020202020204" pitchFamily="34" charset="0"/>
              <a:buChar char="•"/>
            </a:pPr>
            <a:endParaRPr lang="tr-TR" dirty="0"/>
          </a:p>
          <a:p>
            <a:endParaRPr lang="tr-TR" dirty="0"/>
          </a:p>
        </p:txBody>
      </p:sp>
      <p:sp>
        <p:nvSpPr>
          <p:cNvPr id="4" name="Bulut 3">
            <a:extLst>
              <a:ext uri="{FF2B5EF4-FFF2-40B4-BE49-F238E27FC236}">
                <a16:creationId xmlns:a16="http://schemas.microsoft.com/office/drawing/2014/main" id="{40D0A1CE-07EE-A658-0319-AA7F4417B8E6}"/>
              </a:ext>
            </a:extLst>
          </p:cNvPr>
          <p:cNvSpPr/>
          <p:nvPr/>
        </p:nvSpPr>
        <p:spPr>
          <a:xfrm>
            <a:off x="490463" y="4191576"/>
            <a:ext cx="2824112" cy="1513643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/>
              <a:t>NLP</a:t>
            </a:r>
          </a:p>
        </p:txBody>
      </p:sp>
      <p:sp>
        <p:nvSpPr>
          <p:cNvPr id="6" name="Bulut 5">
            <a:extLst>
              <a:ext uri="{FF2B5EF4-FFF2-40B4-BE49-F238E27FC236}">
                <a16:creationId xmlns:a16="http://schemas.microsoft.com/office/drawing/2014/main" id="{25E428F4-87ED-2728-819C-7C3556CCF375}"/>
              </a:ext>
            </a:extLst>
          </p:cNvPr>
          <p:cNvSpPr/>
          <p:nvPr/>
        </p:nvSpPr>
        <p:spPr>
          <a:xfrm>
            <a:off x="3535219" y="4095187"/>
            <a:ext cx="2824112" cy="1513643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/>
              <a:t>Knowledge</a:t>
            </a:r>
          </a:p>
          <a:p>
            <a:pPr algn="ctr"/>
            <a:r>
              <a:rPr lang="tr-TR" dirty="0"/>
              <a:t> </a:t>
            </a:r>
            <a:r>
              <a:rPr lang="tr-TR" dirty="0" err="1"/>
              <a:t>Representation</a:t>
            </a:r>
            <a:endParaRPr lang="tr-TR" dirty="0"/>
          </a:p>
        </p:txBody>
      </p:sp>
      <p:sp>
        <p:nvSpPr>
          <p:cNvPr id="7" name="Bulut 6">
            <a:extLst>
              <a:ext uri="{FF2B5EF4-FFF2-40B4-BE49-F238E27FC236}">
                <a16:creationId xmlns:a16="http://schemas.microsoft.com/office/drawing/2014/main" id="{2FF2B5C5-D5F3-C258-0ED4-BB1206818213}"/>
              </a:ext>
            </a:extLst>
          </p:cNvPr>
          <p:cNvSpPr/>
          <p:nvPr/>
        </p:nvSpPr>
        <p:spPr>
          <a:xfrm>
            <a:off x="6234581" y="5066174"/>
            <a:ext cx="2824112" cy="1513643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 err="1"/>
              <a:t>Automated</a:t>
            </a:r>
            <a:r>
              <a:rPr lang="tr-TR" dirty="0"/>
              <a:t> </a:t>
            </a:r>
          </a:p>
          <a:p>
            <a:pPr algn="ctr"/>
            <a:r>
              <a:rPr lang="tr-TR" dirty="0" err="1"/>
              <a:t>Reasoning</a:t>
            </a:r>
            <a:endParaRPr lang="tr-TR" dirty="0"/>
          </a:p>
        </p:txBody>
      </p:sp>
      <p:sp>
        <p:nvSpPr>
          <p:cNvPr id="8" name="Bulut 7">
            <a:extLst>
              <a:ext uri="{FF2B5EF4-FFF2-40B4-BE49-F238E27FC236}">
                <a16:creationId xmlns:a16="http://schemas.microsoft.com/office/drawing/2014/main" id="{FDAABF81-8DCA-3C4F-24EB-D5535CC3D7AC}"/>
              </a:ext>
            </a:extLst>
          </p:cNvPr>
          <p:cNvSpPr/>
          <p:nvPr/>
        </p:nvSpPr>
        <p:spPr>
          <a:xfrm>
            <a:off x="9058693" y="3552531"/>
            <a:ext cx="2824112" cy="1513643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/>
              <a:t>Machine </a:t>
            </a:r>
          </a:p>
          <a:p>
            <a:pPr algn="ctr"/>
            <a:r>
              <a:rPr lang="tr-TR" dirty="0"/>
              <a:t> Learning</a:t>
            </a:r>
          </a:p>
        </p:txBody>
      </p:sp>
    </p:spTree>
    <p:extLst>
      <p:ext uri="{BB962C8B-B14F-4D97-AF65-F5344CB8AC3E}">
        <p14:creationId xmlns:p14="http://schemas.microsoft.com/office/powerpoint/2010/main" val="3786696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/>
              <a:t>Total </a:t>
            </a:r>
            <a:r>
              <a:rPr lang="en-US" b="1" dirty="0"/>
              <a:t>Turing Test</a:t>
            </a:r>
            <a:endParaRPr lang="ko-KR" altLang="en-US" dirty="0"/>
          </a:p>
        </p:txBody>
      </p:sp>
      <p:sp>
        <p:nvSpPr>
          <p:cNvPr id="5" name="Metin kutusu 4">
            <a:extLst>
              <a:ext uri="{FF2B5EF4-FFF2-40B4-BE49-F238E27FC236}">
                <a16:creationId xmlns:a16="http://schemas.microsoft.com/office/drawing/2014/main" id="{A21FD267-1243-04D5-24C4-0C25A826707D}"/>
              </a:ext>
            </a:extLst>
          </p:cNvPr>
          <p:cNvSpPr txBox="1"/>
          <p:nvPr/>
        </p:nvSpPr>
        <p:spPr>
          <a:xfrm>
            <a:off x="490463" y="1809485"/>
            <a:ext cx="10968525" cy="16310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866" indent="-342866">
              <a:buFont typeface="Arial" panose="020B0604020202020204" pitchFamily="34" charset="0"/>
              <a:buChar char="•"/>
            </a:pPr>
            <a:r>
              <a:rPr lang="tr-TR" b="1" dirty="0"/>
              <a:t>T</a:t>
            </a:r>
            <a:r>
              <a:rPr lang="en-US" b="1" dirty="0" err="1"/>
              <a:t>otal</a:t>
            </a:r>
            <a:r>
              <a:rPr lang="en-US" b="1" dirty="0"/>
              <a:t> Turing Test </a:t>
            </a:r>
            <a:r>
              <a:rPr lang="en-US" dirty="0"/>
              <a:t>includes a video signal so that the interrogator can test the</a:t>
            </a:r>
            <a:r>
              <a:rPr lang="tr-TR" dirty="0"/>
              <a:t> </a:t>
            </a:r>
            <a:r>
              <a:rPr lang="en-US" dirty="0"/>
              <a:t>subject’s perceptual abilities, as well as the opportunity for the interrogator to pass physical</a:t>
            </a:r>
            <a:r>
              <a:rPr lang="tr-TR" dirty="0"/>
              <a:t> </a:t>
            </a:r>
            <a:r>
              <a:rPr lang="en-US" dirty="0"/>
              <a:t>objects “through the hatch.” To pass the total Turing Test, the computer will need</a:t>
            </a:r>
            <a:r>
              <a:rPr lang="tr-TR" dirty="0"/>
              <a:t>:</a:t>
            </a:r>
          </a:p>
          <a:p>
            <a:pPr marL="342866" indent="-342866">
              <a:buFont typeface="Arial" panose="020B0604020202020204" pitchFamily="34" charset="0"/>
              <a:buChar char="•"/>
            </a:pPr>
            <a:endParaRPr lang="tr-TR" dirty="0"/>
          </a:p>
          <a:p>
            <a:endParaRPr lang="tr-TR" dirty="0"/>
          </a:p>
        </p:txBody>
      </p:sp>
      <p:sp>
        <p:nvSpPr>
          <p:cNvPr id="9" name="Bulut 8">
            <a:extLst>
              <a:ext uri="{FF2B5EF4-FFF2-40B4-BE49-F238E27FC236}">
                <a16:creationId xmlns:a16="http://schemas.microsoft.com/office/drawing/2014/main" id="{B94406FE-6EB0-70B2-BC6F-0D7BC871078B}"/>
              </a:ext>
            </a:extLst>
          </p:cNvPr>
          <p:cNvSpPr/>
          <p:nvPr/>
        </p:nvSpPr>
        <p:spPr>
          <a:xfrm>
            <a:off x="2105693" y="3338247"/>
            <a:ext cx="2824112" cy="1513643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 err="1"/>
              <a:t>Computer</a:t>
            </a:r>
            <a:r>
              <a:rPr lang="tr-TR" dirty="0"/>
              <a:t> </a:t>
            </a:r>
          </a:p>
          <a:p>
            <a:pPr algn="ctr"/>
            <a:r>
              <a:rPr lang="tr-TR" dirty="0" err="1"/>
              <a:t>Vision</a:t>
            </a:r>
            <a:endParaRPr lang="tr-TR" dirty="0"/>
          </a:p>
        </p:txBody>
      </p:sp>
      <p:sp>
        <p:nvSpPr>
          <p:cNvPr id="10" name="Bulut 9">
            <a:extLst>
              <a:ext uri="{FF2B5EF4-FFF2-40B4-BE49-F238E27FC236}">
                <a16:creationId xmlns:a16="http://schemas.microsoft.com/office/drawing/2014/main" id="{AB1F2D37-F685-571F-8EB5-A41F77AEC880}"/>
              </a:ext>
            </a:extLst>
          </p:cNvPr>
          <p:cNvSpPr/>
          <p:nvPr/>
        </p:nvSpPr>
        <p:spPr>
          <a:xfrm>
            <a:off x="5974725" y="3861538"/>
            <a:ext cx="2824112" cy="1513643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 err="1"/>
              <a:t>Robotics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526093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Thinking humanly: </a:t>
            </a:r>
            <a:r>
              <a:rPr lang="en-US" sz="4000" b="1" dirty="0"/>
              <a:t>The cognitive modeling approach</a:t>
            </a:r>
            <a:endParaRPr lang="ko-KR" altLang="en-US" dirty="0"/>
          </a:p>
        </p:txBody>
      </p:sp>
      <p:sp>
        <p:nvSpPr>
          <p:cNvPr id="3" name="Bulut 2">
            <a:extLst>
              <a:ext uri="{FF2B5EF4-FFF2-40B4-BE49-F238E27FC236}">
                <a16:creationId xmlns:a16="http://schemas.microsoft.com/office/drawing/2014/main" id="{8982DB3B-430B-AFCD-8BCC-10DF1D691B01}"/>
              </a:ext>
            </a:extLst>
          </p:cNvPr>
          <p:cNvSpPr/>
          <p:nvPr/>
        </p:nvSpPr>
        <p:spPr>
          <a:xfrm>
            <a:off x="5121396" y="3028526"/>
            <a:ext cx="2824112" cy="1513643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/>
              <a:t>Through </a:t>
            </a:r>
          </a:p>
          <a:p>
            <a:pPr algn="ctr"/>
            <a:r>
              <a:rPr lang="tr-TR" dirty="0" err="1"/>
              <a:t>Psychological</a:t>
            </a:r>
            <a:endParaRPr lang="tr-TR" dirty="0"/>
          </a:p>
          <a:p>
            <a:pPr algn="ctr"/>
            <a:r>
              <a:rPr lang="tr-TR" dirty="0"/>
              <a:t> </a:t>
            </a:r>
            <a:r>
              <a:rPr lang="tr-TR" dirty="0" err="1"/>
              <a:t>Experiments</a:t>
            </a:r>
            <a:endParaRPr lang="tr-TR" dirty="0"/>
          </a:p>
        </p:txBody>
      </p:sp>
      <p:sp>
        <p:nvSpPr>
          <p:cNvPr id="4" name="Bulut 3">
            <a:extLst>
              <a:ext uri="{FF2B5EF4-FFF2-40B4-BE49-F238E27FC236}">
                <a16:creationId xmlns:a16="http://schemas.microsoft.com/office/drawing/2014/main" id="{FBA90DBE-2C8F-E269-1A73-831C9AD4C5A9}"/>
              </a:ext>
            </a:extLst>
          </p:cNvPr>
          <p:cNvSpPr/>
          <p:nvPr/>
        </p:nvSpPr>
        <p:spPr>
          <a:xfrm>
            <a:off x="7945508" y="4247567"/>
            <a:ext cx="2824112" cy="1513643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/>
              <a:t>Through</a:t>
            </a:r>
          </a:p>
          <a:p>
            <a:pPr algn="ctr"/>
            <a:r>
              <a:rPr lang="tr-TR" dirty="0"/>
              <a:t>Brain </a:t>
            </a:r>
            <a:r>
              <a:rPr lang="tr-TR" dirty="0" err="1"/>
              <a:t>imaging</a:t>
            </a:r>
            <a:endParaRPr lang="tr-TR" dirty="0"/>
          </a:p>
        </p:txBody>
      </p:sp>
      <p:sp>
        <p:nvSpPr>
          <p:cNvPr id="6" name="Metin kutusu 5">
            <a:extLst>
              <a:ext uri="{FF2B5EF4-FFF2-40B4-BE49-F238E27FC236}">
                <a16:creationId xmlns:a16="http://schemas.microsoft.com/office/drawing/2014/main" id="{FB4D61E6-D398-A558-A7E7-9D3DBCFF0479}"/>
              </a:ext>
            </a:extLst>
          </p:cNvPr>
          <p:cNvSpPr txBox="1"/>
          <p:nvPr/>
        </p:nvSpPr>
        <p:spPr>
          <a:xfrm>
            <a:off x="496353" y="1772739"/>
            <a:ext cx="10968525" cy="16310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866" indent="-342866">
              <a:buFont typeface="Arial" panose="020B0604020202020204" pitchFamily="34" charset="0"/>
              <a:buChar char="•"/>
            </a:pPr>
            <a:r>
              <a:rPr lang="en-US" dirty="0"/>
              <a:t>If we are going to say that a given program thinks like a human, we must have some way of</a:t>
            </a:r>
            <a:r>
              <a:rPr lang="tr-TR" dirty="0"/>
              <a:t> </a:t>
            </a:r>
            <a:r>
              <a:rPr lang="en-US" dirty="0"/>
              <a:t>determining how humans think</a:t>
            </a:r>
            <a:r>
              <a:rPr lang="tr-TR" dirty="0"/>
              <a:t>.</a:t>
            </a:r>
            <a:r>
              <a:rPr lang="en-US" dirty="0"/>
              <a:t> We need to get inside the actual workings of human minds.</a:t>
            </a:r>
            <a:endParaRPr lang="tr-TR" dirty="0"/>
          </a:p>
          <a:p>
            <a:pPr marL="342866" indent="-342866">
              <a:buFont typeface="Arial" panose="020B0604020202020204" pitchFamily="34" charset="0"/>
              <a:buChar char="•"/>
            </a:pPr>
            <a:endParaRPr lang="tr-TR" dirty="0"/>
          </a:p>
          <a:p>
            <a:pPr marL="342866" indent="-342866">
              <a:buFont typeface="Arial" panose="020B0604020202020204" pitchFamily="34" charset="0"/>
              <a:buChar char="•"/>
            </a:pPr>
            <a:r>
              <a:rPr lang="tr-TR" dirty="0" err="1"/>
              <a:t>There</a:t>
            </a:r>
            <a:r>
              <a:rPr lang="tr-TR" dirty="0"/>
              <a:t> 3 </a:t>
            </a:r>
            <a:r>
              <a:rPr lang="tr-TR" dirty="0" err="1"/>
              <a:t>ways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do </a:t>
            </a:r>
            <a:r>
              <a:rPr lang="tr-TR" dirty="0" err="1"/>
              <a:t>this</a:t>
            </a:r>
            <a:r>
              <a:rPr lang="tr-TR" dirty="0"/>
              <a:t>:</a:t>
            </a:r>
          </a:p>
          <a:p>
            <a:endParaRPr lang="tr-TR" dirty="0"/>
          </a:p>
        </p:txBody>
      </p:sp>
      <p:sp>
        <p:nvSpPr>
          <p:cNvPr id="7" name="Bulut 6">
            <a:extLst>
              <a:ext uri="{FF2B5EF4-FFF2-40B4-BE49-F238E27FC236}">
                <a16:creationId xmlns:a16="http://schemas.microsoft.com/office/drawing/2014/main" id="{1E4C744C-3673-6633-9AF0-7D0FC206E9AF}"/>
              </a:ext>
            </a:extLst>
          </p:cNvPr>
          <p:cNvSpPr/>
          <p:nvPr/>
        </p:nvSpPr>
        <p:spPr>
          <a:xfrm>
            <a:off x="1420793" y="3490745"/>
            <a:ext cx="2824112" cy="1513643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/>
              <a:t>Through </a:t>
            </a:r>
          </a:p>
          <a:p>
            <a:pPr algn="ctr"/>
            <a:r>
              <a:rPr lang="tr-TR" dirty="0" err="1"/>
              <a:t>introspection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699796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 </a:t>
            </a:r>
            <a:r>
              <a:rPr lang="en-US" b="1" dirty="0"/>
              <a:t>Thinking rationally: </a:t>
            </a:r>
            <a:r>
              <a:rPr lang="en-US" sz="4000" b="1" dirty="0"/>
              <a:t>The “laws of thought” approach</a:t>
            </a:r>
            <a:endParaRPr lang="ko-KR" altLang="en-US" dirty="0"/>
          </a:p>
        </p:txBody>
      </p:sp>
      <p:sp>
        <p:nvSpPr>
          <p:cNvPr id="5" name="Metin kutusu 4">
            <a:extLst>
              <a:ext uri="{FF2B5EF4-FFF2-40B4-BE49-F238E27FC236}">
                <a16:creationId xmlns:a16="http://schemas.microsoft.com/office/drawing/2014/main" id="{EC20F125-6D52-6465-5721-A1D730C7114D}"/>
              </a:ext>
            </a:extLst>
          </p:cNvPr>
          <p:cNvSpPr txBox="1"/>
          <p:nvPr/>
        </p:nvSpPr>
        <p:spPr>
          <a:xfrm>
            <a:off x="610944" y="1809486"/>
            <a:ext cx="10968525" cy="25542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866" indent="-342866">
              <a:buFont typeface="Arial" panose="020B0604020202020204" pitchFamily="34" charset="0"/>
              <a:buChar char="•"/>
            </a:pPr>
            <a:r>
              <a:rPr lang="en-US" dirty="0"/>
              <a:t>There are two main obstacles to this approach</a:t>
            </a:r>
            <a:r>
              <a:rPr lang="tr-TR" dirty="0"/>
              <a:t>:</a:t>
            </a:r>
          </a:p>
          <a:p>
            <a:pPr marL="342866" indent="-342866">
              <a:buFont typeface="Arial" panose="020B0604020202020204" pitchFamily="34" charset="0"/>
              <a:buChar char="•"/>
            </a:pPr>
            <a:endParaRPr lang="tr-TR" dirty="0"/>
          </a:p>
          <a:p>
            <a:pPr marL="457154" indent="-457154">
              <a:buFont typeface="+mj-lt"/>
              <a:buAutoNum type="arabicPeriod"/>
            </a:pPr>
            <a:r>
              <a:rPr lang="tr-TR" dirty="0"/>
              <a:t>	</a:t>
            </a:r>
            <a:r>
              <a:rPr lang="en-US" dirty="0"/>
              <a:t>First, it is not easy to take informal</a:t>
            </a:r>
            <a:r>
              <a:rPr lang="tr-TR" dirty="0"/>
              <a:t> </a:t>
            </a:r>
            <a:r>
              <a:rPr lang="en-US" dirty="0"/>
              <a:t>knowledge and state it in the formal terms required by logical notation, particularly when</a:t>
            </a:r>
            <a:r>
              <a:rPr lang="tr-TR" dirty="0"/>
              <a:t> </a:t>
            </a:r>
            <a:r>
              <a:rPr lang="en-US" dirty="0"/>
              <a:t>the knowledge is less than 100% certain</a:t>
            </a:r>
            <a:endParaRPr lang="tr-TR" dirty="0"/>
          </a:p>
          <a:p>
            <a:pPr marL="457154" indent="-457154">
              <a:buFont typeface="+mj-lt"/>
              <a:buAutoNum type="arabicPeriod"/>
            </a:pPr>
            <a:endParaRPr lang="tr-TR" dirty="0"/>
          </a:p>
          <a:p>
            <a:pPr marL="457154" indent="-457154">
              <a:buFont typeface="+mj-lt"/>
              <a:buAutoNum type="arabicPeriod"/>
            </a:pPr>
            <a:r>
              <a:rPr lang="en-US" dirty="0"/>
              <a:t>Second, there is a big difference between solving</a:t>
            </a:r>
            <a:r>
              <a:rPr lang="tr-TR" dirty="0"/>
              <a:t> </a:t>
            </a:r>
            <a:r>
              <a:rPr lang="en-US" dirty="0"/>
              <a:t>a problem “in principle” and solving it in practice.</a:t>
            </a:r>
            <a:endParaRPr lang="tr-TR" dirty="0"/>
          </a:p>
          <a:p>
            <a:pPr marL="342866" indent="-342866">
              <a:buFont typeface="Arial" panose="020B0604020202020204" pitchFamily="34" charset="0"/>
              <a:buChar char="•"/>
            </a:pPr>
            <a:endParaRPr lang="tr-TR" dirty="0"/>
          </a:p>
          <a:p>
            <a:pPr marL="342866" indent="-342866">
              <a:buFont typeface="Arial" panose="020B0604020202020204" pitchFamily="34" charset="0"/>
              <a:buChar char="•"/>
            </a:pP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2475706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  </a:t>
            </a:r>
            <a:r>
              <a:rPr lang="en-US" b="1" dirty="0"/>
              <a:t>Acting rationally: </a:t>
            </a:r>
            <a:r>
              <a:rPr lang="en-US" sz="4000" b="1" dirty="0"/>
              <a:t>The rational agent approach</a:t>
            </a:r>
            <a:endParaRPr lang="ko-KR" altLang="en-US" dirty="0"/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70A84E20-F9E6-6372-A906-C5FEDE165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0785" y="1501116"/>
            <a:ext cx="8356147" cy="5001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2596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 </a:t>
            </a:r>
            <a:r>
              <a:rPr lang="en-US" sz="4000" b="1" dirty="0"/>
              <a:t>THE FOUNDATIONS OF ARTIFICIAL INTELLIGENCE</a:t>
            </a:r>
            <a:endParaRPr lang="ko-KR" altLang="en-US" dirty="0"/>
          </a:p>
        </p:txBody>
      </p:sp>
      <p:sp>
        <p:nvSpPr>
          <p:cNvPr id="4" name="Yuvarlatılmış Dikdörtgen 3">
            <a:extLst>
              <a:ext uri="{FF2B5EF4-FFF2-40B4-BE49-F238E27FC236}">
                <a16:creationId xmlns:a16="http://schemas.microsoft.com/office/drawing/2014/main" id="{DC31F256-3D48-5472-8672-3DFBB3B6FA0D}"/>
              </a:ext>
            </a:extLst>
          </p:cNvPr>
          <p:cNvSpPr/>
          <p:nvPr/>
        </p:nvSpPr>
        <p:spPr>
          <a:xfrm>
            <a:off x="1086685" y="1555819"/>
            <a:ext cx="2219671" cy="126570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 err="1"/>
              <a:t>Philosophy</a:t>
            </a:r>
            <a:endParaRPr lang="tr-TR" dirty="0"/>
          </a:p>
        </p:txBody>
      </p:sp>
      <p:sp>
        <p:nvSpPr>
          <p:cNvPr id="5" name="Yuvarlatılmış Dikdörtgen 4">
            <a:extLst>
              <a:ext uri="{FF2B5EF4-FFF2-40B4-BE49-F238E27FC236}">
                <a16:creationId xmlns:a16="http://schemas.microsoft.com/office/drawing/2014/main" id="{5D5884C1-B2F6-3262-D19C-C984341C72C0}"/>
              </a:ext>
            </a:extLst>
          </p:cNvPr>
          <p:cNvSpPr/>
          <p:nvPr/>
        </p:nvSpPr>
        <p:spPr>
          <a:xfrm>
            <a:off x="4671065" y="1515041"/>
            <a:ext cx="2219671" cy="126570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/>
              <a:t> Mathematics</a:t>
            </a:r>
          </a:p>
        </p:txBody>
      </p:sp>
      <p:sp>
        <p:nvSpPr>
          <p:cNvPr id="6" name="Yuvarlatılmış Dikdörtgen 5">
            <a:extLst>
              <a:ext uri="{FF2B5EF4-FFF2-40B4-BE49-F238E27FC236}">
                <a16:creationId xmlns:a16="http://schemas.microsoft.com/office/drawing/2014/main" id="{BC9E9A7B-7D72-1FA1-CFE0-5DA1E0F74C91}"/>
              </a:ext>
            </a:extLst>
          </p:cNvPr>
          <p:cNvSpPr/>
          <p:nvPr/>
        </p:nvSpPr>
        <p:spPr>
          <a:xfrm>
            <a:off x="8255446" y="1714422"/>
            <a:ext cx="2219671" cy="126570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/>
              <a:t> </a:t>
            </a:r>
            <a:r>
              <a:rPr lang="tr-TR" dirty="0" err="1"/>
              <a:t>Economics</a:t>
            </a:r>
            <a:endParaRPr lang="tr-TR" dirty="0"/>
          </a:p>
        </p:txBody>
      </p:sp>
      <p:sp>
        <p:nvSpPr>
          <p:cNvPr id="7" name="Yuvarlatılmış Dikdörtgen 6">
            <a:extLst>
              <a:ext uri="{FF2B5EF4-FFF2-40B4-BE49-F238E27FC236}">
                <a16:creationId xmlns:a16="http://schemas.microsoft.com/office/drawing/2014/main" id="{0FC4C28A-A915-E712-B2B0-DD0FA5E1DE5B}"/>
              </a:ext>
            </a:extLst>
          </p:cNvPr>
          <p:cNvSpPr/>
          <p:nvPr/>
        </p:nvSpPr>
        <p:spPr>
          <a:xfrm>
            <a:off x="838090" y="3359288"/>
            <a:ext cx="2219671" cy="126570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/>
              <a:t> </a:t>
            </a:r>
            <a:r>
              <a:rPr lang="tr-TR" dirty="0" err="1"/>
              <a:t>Neuroscience</a:t>
            </a:r>
            <a:endParaRPr lang="tr-TR" dirty="0"/>
          </a:p>
        </p:txBody>
      </p:sp>
      <p:sp>
        <p:nvSpPr>
          <p:cNvPr id="8" name="Yuvarlatılmış Dikdörtgen 7">
            <a:extLst>
              <a:ext uri="{FF2B5EF4-FFF2-40B4-BE49-F238E27FC236}">
                <a16:creationId xmlns:a16="http://schemas.microsoft.com/office/drawing/2014/main" id="{866CD98C-D656-A356-4D2B-EE7BBC33EB29}"/>
              </a:ext>
            </a:extLst>
          </p:cNvPr>
          <p:cNvSpPr/>
          <p:nvPr/>
        </p:nvSpPr>
        <p:spPr>
          <a:xfrm>
            <a:off x="4661334" y="5404447"/>
            <a:ext cx="2219671" cy="126570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/>
              <a:t> </a:t>
            </a:r>
            <a:r>
              <a:rPr lang="tr-TR" dirty="0" err="1"/>
              <a:t>Psychology</a:t>
            </a:r>
            <a:endParaRPr lang="tr-TR" dirty="0"/>
          </a:p>
        </p:txBody>
      </p:sp>
      <p:sp>
        <p:nvSpPr>
          <p:cNvPr id="9" name="Yuvarlatılmış Dikdörtgen 8">
            <a:extLst>
              <a:ext uri="{FF2B5EF4-FFF2-40B4-BE49-F238E27FC236}">
                <a16:creationId xmlns:a16="http://schemas.microsoft.com/office/drawing/2014/main" id="{542C80A6-E9FD-F113-1131-187A6C8572EF}"/>
              </a:ext>
            </a:extLst>
          </p:cNvPr>
          <p:cNvSpPr/>
          <p:nvPr/>
        </p:nvSpPr>
        <p:spPr>
          <a:xfrm>
            <a:off x="1486694" y="5192627"/>
            <a:ext cx="2219671" cy="126570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/>
              <a:t> Control </a:t>
            </a:r>
            <a:r>
              <a:rPr lang="tr-TR" dirty="0" err="1"/>
              <a:t>theory</a:t>
            </a:r>
            <a:endParaRPr lang="tr-TR" dirty="0"/>
          </a:p>
          <a:p>
            <a:pPr algn="ctr"/>
            <a:r>
              <a:rPr lang="tr-TR" dirty="0"/>
              <a:t> </a:t>
            </a:r>
            <a:r>
              <a:rPr lang="tr-TR" dirty="0" err="1"/>
              <a:t>and</a:t>
            </a:r>
            <a:r>
              <a:rPr lang="tr-TR" dirty="0"/>
              <a:t> </a:t>
            </a:r>
            <a:r>
              <a:rPr lang="tr-TR" dirty="0" err="1"/>
              <a:t>cybernetics</a:t>
            </a:r>
            <a:endParaRPr lang="tr-TR" dirty="0"/>
          </a:p>
        </p:txBody>
      </p:sp>
      <p:sp>
        <p:nvSpPr>
          <p:cNvPr id="10" name="Yuvarlatılmış Dikdörtgen 9">
            <a:extLst>
              <a:ext uri="{FF2B5EF4-FFF2-40B4-BE49-F238E27FC236}">
                <a16:creationId xmlns:a16="http://schemas.microsoft.com/office/drawing/2014/main" id="{E1E6CD7F-184F-DC94-E477-4E54159716A4}"/>
              </a:ext>
            </a:extLst>
          </p:cNvPr>
          <p:cNvSpPr/>
          <p:nvPr/>
        </p:nvSpPr>
        <p:spPr>
          <a:xfrm>
            <a:off x="8549344" y="3542143"/>
            <a:ext cx="2219671" cy="126570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/>
              <a:t> </a:t>
            </a:r>
            <a:r>
              <a:rPr lang="tr-TR" dirty="0" err="1"/>
              <a:t>Computer</a:t>
            </a:r>
            <a:r>
              <a:rPr lang="tr-TR" dirty="0"/>
              <a:t> </a:t>
            </a:r>
          </a:p>
          <a:p>
            <a:pPr algn="ctr"/>
            <a:r>
              <a:rPr lang="tr-TR" dirty="0" err="1"/>
              <a:t>engineering</a:t>
            </a:r>
            <a:endParaRPr lang="tr-TR" dirty="0"/>
          </a:p>
        </p:txBody>
      </p:sp>
      <p:sp>
        <p:nvSpPr>
          <p:cNvPr id="11" name="Yuvarlatılmış Dikdörtgen 10">
            <a:extLst>
              <a:ext uri="{FF2B5EF4-FFF2-40B4-BE49-F238E27FC236}">
                <a16:creationId xmlns:a16="http://schemas.microsoft.com/office/drawing/2014/main" id="{CAD65886-4BCD-44B5-984C-3ECD24D55661}"/>
              </a:ext>
            </a:extLst>
          </p:cNvPr>
          <p:cNvSpPr/>
          <p:nvPr/>
        </p:nvSpPr>
        <p:spPr>
          <a:xfrm>
            <a:off x="7607374" y="5369865"/>
            <a:ext cx="2219671" cy="126570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 err="1"/>
              <a:t>Linguistics</a:t>
            </a:r>
            <a:endParaRPr lang="tr-TR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A845E66-BC53-1869-C193-00AC9E72FAE5}"/>
              </a:ext>
            </a:extLst>
          </p:cNvPr>
          <p:cNvSpPr/>
          <p:nvPr/>
        </p:nvSpPr>
        <p:spPr>
          <a:xfrm>
            <a:off x="4439022" y="3177867"/>
            <a:ext cx="2664296" cy="18002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/>
              <a:t>Artificial </a:t>
            </a:r>
          </a:p>
          <a:p>
            <a:pPr algn="ctr"/>
            <a:r>
              <a:rPr lang="tr-TR" dirty="0"/>
              <a:t>Intelligence</a:t>
            </a:r>
          </a:p>
        </p:txBody>
      </p:sp>
      <p:cxnSp>
        <p:nvCxnSpPr>
          <p:cNvPr id="14" name="Düz Ok Bağlayıcısı 13">
            <a:extLst>
              <a:ext uri="{FF2B5EF4-FFF2-40B4-BE49-F238E27FC236}">
                <a16:creationId xmlns:a16="http://schemas.microsoft.com/office/drawing/2014/main" id="{A405EC8A-140B-984E-4586-9D250515D4D3}"/>
              </a:ext>
            </a:extLst>
          </p:cNvPr>
          <p:cNvCxnSpPr>
            <a:stCxn id="12" idx="0"/>
            <a:endCxn id="5" idx="2"/>
          </p:cNvCxnSpPr>
          <p:nvPr/>
        </p:nvCxnSpPr>
        <p:spPr>
          <a:xfrm flipV="1">
            <a:off x="5771170" y="2780748"/>
            <a:ext cx="9731" cy="3971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Düz Ok Bağlayıcısı 16">
            <a:extLst>
              <a:ext uri="{FF2B5EF4-FFF2-40B4-BE49-F238E27FC236}">
                <a16:creationId xmlns:a16="http://schemas.microsoft.com/office/drawing/2014/main" id="{26AA0561-15D8-D3E6-9385-03662DAD4B2E}"/>
              </a:ext>
            </a:extLst>
          </p:cNvPr>
          <p:cNvCxnSpPr>
            <a:stCxn id="12" idx="1"/>
            <a:endCxn id="4" idx="3"/>
          </p:cNvCxnSpPr>
          <p:nvPr/>
        </p:nvCxnSpPr>
        <p:spPr>
          <a:xfrm flipH="1" flipV="1">
            <a:off x="3306356" y="2188673"/>
            <a:ext cx="1522843" cy="12528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Düz Ok Bağlayıcısı 18">
            <a:extLst>
              <a:ext uri="{FF2B5EF4-FFF2-40B4-BE49-F238E27FC236}">
                <a16:creationId xmlns:a16="http://schemas.microsoft.com/office/drawing/2014/main" id="{CF055445-7E67-5E8E-1012-7ADE460BF59A}"/>
              </a:ext>
            </a:extLst>
          </p:cNvPr>
          <p:cNvCxnSpPr>
            <a:stCxn id="12" idx="2"/>
            <a:endCxn id="7" idx="3"/>
          </p:cNvCxnSpPr>
          <p:nvPr/>
        </p:nvCxnSpPr>
        <p:spPr>
          <a:xfrm flipH="1" flipV="1">
            <a:off x="3057761" y="3992142"/>
            <a:ext cx="1381261" cy="858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Düz Ok Bağlayıcısı 20">
            <a:extLst>
              <a:ext uri="{FF2B5EF4-FFF2-40B4-BE49-F238E27FC236}">
                <a16:creationId xmlns:a16="http://schemas.microsoft.com/office/drawing/2014/main" id="{14672C73-16F5-80F5-3F31-8131329552CF}"/>
              </a:ext>
            </a:extLst>
          </p:cNvPr>
          <p:cNvCxnSpPr>
            <a:stCxn id="12" idx="3"/>
            <a:endCxn id="9" idx="3"/>
          </p:cNvCxnSpPr>
          <p:nvPr/>
        </p:nvCxnSpPr>
        <p:spPr>
          <a:xfrm flipH="1">
            <a:off x="3706365" y="4714434"/>
            <a:ext cx="1122834" cy="11110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Düz Ok Bağlayıcısı 22">
            <a:extLst>
              <a:ext uri="{FF2B5EF4-FFF2-40B4-BE49-F238E27FC236}">
                <a16:creationId xmlns:a16="http://schemas.microsoft.com/office/drawing/2014/main" id="{C8D562C8-F8CA-898A-F517-7AD4A7BEFC7E}"/>
              </a:ext>
            </a:extLst>
          </p:cNvPr>
          <p:cNvCxnSpPr>
            <a:stCxn id="12" idx="4"/>
            <a:endCxn id="8" idx="0"/>
          </p:cNvCxnSpPr>
          <p:nvPr/>
        </p:nvCxnSpPr>
        <p:spPr>
          <a:xfrm>
            <a:off x="5771170" y="4978067"/>
            <a:ext cx="0" cy="4263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Düz Ok Bağlayıcısı 25">
            <a:extLst>
              <a:ext uri="{FF2B5EF4-FFF2-40B4-BE49-F238E27FC236}">
                <a16:creationId xmlns:a16="http://schemas.microsoft.com/office/drawing/2014/main" id="{1A136BC3-483B-30A5-2AF4-9097987E6D1B}"/>
              </a:ext>
            </a:extLst>
          </p:cNvPr>
          <p:cNvCxnSpPr>
            <a:stCxn id="12" idx="5"/>
            <a:endCxn id="11" idx="0"/>
          </p:cNvCxnSpPr>
          <p:nvPr/>
        </p:nvCxnSpPr>
        <p:spPr>
          <a:xfrm>
            <a:off x="6713141" y="4714434"/>
            <a:ext cx="2004069" cy="6554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Düz Ok Bağlayıcısı 27">
            <a:extLst>
              <a:ext uri="{FF2B5EF4-FFF2-40B4-BE49-F238E27FC236}">
                <a16:creationId xmlns:a16="http://schemas.microsoft.com/office/drawing/2014/main" id="{97A1F09D-F967-4767-8D30-794D5DDDB008}"/>
              </a:ext>
            </a:extLst>
          </p:cNvPr>
          <p:cNvCxnSpPr>
            <a:stCxn id="12" idx="6"/>
            <a:endCxn id="10" idx="1"/>
          </p:cNvCxnSpPr>
          <p:nvPr/>
        </p:nvCxnSpPr>
        <p:spPr>
          <a:xfrm>
            <a:off x="7103318" y="4077967"/>
            <a:ext cx="1446026" cy="970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Düz Ok Bağlayıcısı 30">
            <a:extLst>
              <a:ext uri="{FF2B5EF4-FFF2-40B4-BE49-F238E27FC236}">
                <a16:creationId xmlns:a16="http://schemas.microsoft.com/office/drawing/2014/main" id="{0BE42B72-0E33-FAD1-ED0E-8E25BCF16706}"/>
              </a:ext>
            </a:extLst>
          </p:cNvPr>
          <p:cNvCxnSpPr>
            <a:endCxn id="6" idx="1"/>
          </p:cNvCxnSpPr>
          <p:nvPr/>
        </p:nvCxnSpPr>
        <p:spPr>
          <a:xfrm flipV="1">
            <a:off x="6713141" y="2347276"/>
            <a:ext cx="1542305" cy="10306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0890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OVERVIEW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tr-TR" dirty="0" err="1">
                <a:latin typeface="+mj-lt"/>
              </a:rPr>
              <a:t>Assist.Prof.Dr</a:t>
            </a:r>
            <a:r>
              <a:rPr lang="tr-TR" dirty="0">
                <a:latin typeface="+mj-lt"/>
              </a:rPr>
              <a:t>. Murat ŞİMŞEK</a:t>
            </a:r>
          </a:p>
          <a:p>
            <a:pPr marL="0" indent="0">
              <a:buNone/>
            </a:pPr>
            <a:endParaRPr lang="tr-TR" dirty="0">
              <a:latin typeface="+mj-lt"/>
            </a:endParaRPr>
          </a:p>
          <a:p>
            <a:pPr marL="0" indent="0">
              <a:buNone/>
            </a:pPr>
            <a:r>
              <a:rPr lang="tr-TR" dirty="0">
                <a:latin typeface="+mj-lt"/>
                <a:hlinkClick r:id="rId2"/>
              </a:rPr>
              <a:t>murat.simsek@ostimteknik.edu.tr</a:t>
            </a:r>
            <a:endParaRPr lang="tr-TR" dirty="0">
              <a:latin typeface="+mj-lt"/>
            </a:endParaRPr>
          </a:p>
          <a:p>
            <a:pPr marL="0" indent="0">
              <a:buNone/>
            </a:pP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166299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 </a:t>
            </a:r>
            <a:r>
              <a:rPr lang="en-US" sz="4000" b="1" dirty="0"/>
              <a:t>After all, what is intelligence?</a:t>
            </a:r>
            <a:endParaRPr lang="ko-KR" altLang="en-US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738FBC0D-26EF-D8E3-0E25-DAD977582A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091" y="1691708"/>
            <a:ext cx="8969795" cy="4968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6541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ko-KR" dirty="0"/>
              <a:t>Applications of AI</a:t>
            </a:r>
            <a:endParaRPr lang="ko-KR" altLang="en-US" dirty="0"/>
          </a:p>
        </p:txBody>
      </p:sp>
      <p:pic>
        <p:nvPicPr>
          <p:cNvPr id="10" name="İçerik Yer Tutucusu 9">
            <a:extLst>
              <a:ext uri="{FF2B5EF4-FFF2-40B4-BE49-F238E27FC236}">
                <a16:creationId xmlns:a16="http://schemas.microsoft.com/office/drawing/2014/main" id="{898FC2A7-87DE-4E1C-B3F1-20D17902D4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0870" y="1485578"/>
            <a:ext cx="6253112" cy="5119244"/>
          </a:xfrm>
        </p:spPr>
      </p:pic>
    </p:spTree>
    <p:extLst>
      <p:ext uri="{BB962C8B-B14F-4D97-AF65-F5344CB8AC3E}">
        <p14:creationId xmlns:p14="http://schemas.microsoft.com/office/powerpoint/2010/main" val="34733794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ko-KR" dirty="0"/>
              <a:t>Applications of AI</a:t>
            </a:r>
            <a:endParaRPr lang="ko-KR" altLang="en-US" dirty="0"/>
          </a:p>
        </p:txBody>
      </p:sp>
      <p:pic>
        <p:nvPicPr>
          <p:cNvPr id="6" name="İçerik Yer Tutucusu 5">
            <a:extLst>
              <a:ext uri="{FF2B5EF4-FFF2-40B4-BE49-F238E27FC236}">
                <a16:creationId xmlns:a16="http://schemas.microsoft.com/office/drawing/2014/main" id="{1060D3FB-9FE9-4411-BEBC-075C612F6B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33" b="2990"/>
          <a:stretch/>
        </p:blipFill>
        <p:spPr>
          <a:xfrm>
            <a:off x="1112541" y="1468434"/>
            <a:ext cx="10468352" cy="5358726"/>
          </a:xfrm>
        </p:spPr>
      </p:pic>
    </p:spTree>
    <p:extLst>
      <p:ext uri="{BB962C8B-B14F-4D97-AF65-F5344CB8AC3E}">
        <p14:creationId xmlns:p14="http://schemas.microsoft.com/office/powerpoint/2010/main" val="34822450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ko-KR" dirty="0" err="1"/>
              <a:t>Subclass</a:t>
            </a:r>
            <a:r>
              <a:rPr lang="tr-TR" altLang="ko-KR" dirty="0"/>
              <a:t> of AI</a:t>
            </a:r>
            <a:endParaRPr lang="ko-KR" altLang="en-US" dirty="0"/>
          </a:p>
        </p:txBody>
      </p:sp>
      <p:pic>
        <p:nvPicPr>
          <p:cNvPr id="7" name="İçerik Yer Tutucusu 6">
            <a:extLst>
              <a:ext uri="{FF2B5EF4-FFF2-40B4-BE49-F238E27FC236}">
                <a16:creationId xmlns:a16="http://schemas.microsoft.com/office/drawing/2014/main" id="{618F6889-FAB9-468D-B8C5-CE6752C6EF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839" y="1485900"/>
            <a:ext cx="8576734" cy="4824413"/>
          </a:xfrm>
        </p:spPr>
      </p:pic>
    </p:spTree>
    <p:extLst>
      <p:ext uri="{BB962C8B-B14F-4D97-AF65-F5344CB8AC3E}">
        <p14:creationId xmlns:p14="http://schemas.microsoft.com/office/powerpoint/2010/main" val="32246275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ko-KR" dirty="0" err="1"/>
              <a:t>Subclass</a:t>
            </a:r>
            <a:r>
              <a:rPr lang="tr-TR" altLang="ko-KR" dirty="0"/>
              <a:t> of AI</a:t>
            </a:r>
            <a:endParaRPr lang="ko-KR" altLang="en-US" dirty="0"/>
          </a:p>
        </p:txBody>
      </p:sp>
      <p:pic>
        <p:nvPicPr>
          <p:cNvPr id="6" name="İçerik Yer Tutucusu 5">
            <a:extLst>
              <a:ext uri="{FF2B5EF4-FFF2-40B4-BE49-F238E27FC236}">
                <a16:creationId xmlns:a16="http://schemas.microsoft.com/office/drawing/2014/main" id="{CFE88BDA-94D2-4B15-B1FD-EBAFEE9392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6243" y="1701602"/>
            <a:ext cx="9597926" cy="4798963"/>
          </a:xfrm>
        </p:spPr>
      </p:pic>
    </p:spTree>
    <p:extLst>
      <p:ext uri="{BB962C8B-B14F-4D97-AF65-F5344CB8AC3E}">
        <p14:creationId xmlns:p14="http://schemas.microsoft.com/office/powerpoint/2010/main" val="4025858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6C0E7A2F-34CD-46F0-A6AF-8CA8C7151C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6734" y="1485900"/>
            <a:ext cx="8784976" cy="4824413"/>
          </a:xfrm>
        </p:spPr>
      </p:pic>
      <p:sp>
        <p:nvSpPr>
          <p:cNvPr id="3" name="Başlık 2">
            <a:extLst>
              <a:ext uri="{FF2B5EF4-FFF2-40B4-BE49-F238E27FC236}">
                <a16:creationId xmlns:a16="http://schemas.microsoft.com/office/drawing/2014/main" id="{BE7AEB65-4FDE-41C3-AB9F-432ED276A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ko-KR" dirty="0"/>
              <a:t>ML </a:t>
            </a:r>
            <a:r>
              <a:rPr lang="tr-TR" altLang="ko-KR" dirty="0" err="1"/>
              <a:t>vs</a:t>
            </a:r>
            <a:r>
              <a:rPr lang="tr-TR" altLang="ko-KR" dirty="0"/>
              <a:t> DL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8718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aşlık 2">
            <a:extLst>
              <a:ext uri="{FF2B5EF4-FFF2-40B4-BE49-F238E27FC236}">
                <a16:creationId xmlns:a16="http://schemas.microsoft.com/office/drawing/2014/main" id="{BE7AEB65-4FDE-41C3-AB9F-432ED276A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ko-KR" dirty="0" err="1"/>
              <a:t>Deep</a:t>
            </a:r>
            <a:r>
              <a:rPr lang="tr-TR" altLang="ko-KR" dirty="0"/>
              <a:t> Learning</a:t>
            </a:r>
            <a:endParaRPr lang="en-US" dirty="0"/>
          </a:p>
        </p:txBody>
      </p:sp>
      <p:pic>
        <p:nvPicPr>
          <p:cNvPr id="7" name="İçerik Yer Tutucusu 6">
            <a:extLst>
              <a:ext uri="{FF2B5EF4-FFF2-40B4-BE49-F238E27FC236}">
                <a16:creationId xmlns:a16="http://schemas.microsoft.com/office/drawing/2014/main" id="{86C7882D-B1F4-4556-98E9-54261EE509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8104" y="1485900"/>
            <a:ext cx="9414204" cy="4824413"/>
          </a:xfrm>
        </p:spPr>
      </p:pic>
    </p:spTree>
    <p:extLst>
      <p:ext uri="{BB962C8B-B14F-4D97-AF65-F5344CB8AC3E}">
        <p14:creationId xmlns:p14="http://schemas.microsoft.com/office/powerpoint/2010/main" val="22339143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aşlık 2">
            <a:extLst>
              <a:ext uri="{FF2B5EF4-FFF2-40B4-BE49-F238E27FC236}">
                <a16:creationId xmlns:a16="http://schemas.microsoft.com/office/drawing/2014/main" id="{BE7AEB65-4FDE-41C3-AB9F-432ED276A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ko-KR" dirty="0"/>
              <a:t>Artificial </a:t>
            </a:r>
            <a:r>
              <a:rPr lang="tr-TR" altLang="ko-KR" dirty="0" err="1"/>
              <a:t>Neural</a:t>
            </a:r>
            <a:r>
              <a:rPr lang="tr-TR" altLang="ko-KR" dirty="0"/>
              <a:t> Network</a:t>
            </a:r>
            <a:endParaRPr lang="en-US" dirty="0"/>
          </a:p>
        </p:txBody>
      </p:sp>
      <p:pic>
        <p:nvPicPr>
          <p:cNvPr id="7" name="İçerik Yer Tutucusu 6">
            <a:extLst>
              <a:ext uri="{FF2B5EF4-FFF2-40B4-BE49-F238E27FC236}">
                <a16:creationId xmlns:a16="http://schemas.microsoft.com/office/drawing/2014/main" id="{ED14F945-A930-4917-8267-6317E53F0D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3795" y="1485900"/>
            <a:ext cx="7402823" cy="4824413"/>
          </a:xfrm>
        </p:spPr>
      </p:pic>
    </p:spTree>
    <p:extLst>
      <p:ext uri="{BB962C8B-B14F-4D97-AF65-F5344CB8AC3E}">
        <p14:creationId xmlns:p14="http://schemas.microsoft.com/office/powerpoint/2010/main" val="32709817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ko-KR" dirty="0"/>
              <a:t>Object </a:t>
            </a:r>
            <a:r>
              <a:rPr lang="tr-TR" altLang="ko-KR" dirty="0" err="1"/>
              <a:t>Detection</a:t>
            </a:r>
            <a:r>
              <a:rPr lang="tr-TR" altLang="ko-KR" dirty="0"/>
              <a:t> </a:t>
            </a:r>
            <a:r>
              <a:rPr lang="tr-TR" altLang="ko-KR" dirty="0" err="1"/>
              <a:t>and</a:t>
            </a:r>
            <a:r>
              <a:rPr lang="tr-TR" altLang="ko-KR" dirty="0"/>
              <a:t> </a:t>
            </a:r>
            <a:r>
              <a:rPr lang="tr-TR" altLang="ko-KR" dirty="0" err="1"/>
              <a:t>Recognition</a:t>
            </a:r>
            <a:endParaRPr lang="ko-KR" altLang="en-US" dirty="0"/>
          </a:p>
        </p:txBody>
      </p:sp>
      <p:pic>
        <p:nvPicPr>
          <p:cNvPr id="7" name="İçerik Yer Tutucusu 6">
            <a:extLst>
              <a:ext uri="{FF2B5EF4-FFF2-40B4-BE49-F238E27FC236}">
                <a16:creationId xmlns:a16="http://schemas.microsoft.com/office/drawing/2014/main" id="{84194A2A-A0FE-4161-8D91-25120A6A07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8702" y="1295683"/>
            <a:ext cx="9577064" cy="5374471"/>
          </a:xfrm>
        </p:spPr>
      </p:pic>
    </p:spTree>
    <p:extLst>
      <p:ext uri="{BB962C8B-B14F-4D97-AF65-F5344CB8AC3E}">
        <p14:creationId xmlns:p14="http://schemas.microsoft.com/office/powerpoint/2010/main" val="28548077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ko-KR" dirty="0"/>
              <a:t>Object </a:t>
            </a:r>
            <a:r>
              <a:rPr lang="tr-TR" altLang="ko-KR" dirty="0" err="1"/>
              <a:t>Detection</a:t>
            </a:r>
            <a:r>
              <a:rPr lang="tr-TR" altLang="ko-KR" dirty="0"/>
              <a:t> </a:t>
            </a:r>
            <a:r>
              <a:rPr lang="tr-TR" altLang="ko-KR" dirty="0" err="1"/>
              <a:t>and</a:t>
            </a:r>
            <a:r>
              <a:rPr lang="tr-TR" altLang="ko-KR" dirty="0"/>
              <a:t> </a:t>
            </a:r>
            <a:r>
              <a:rPr lang="tr-TR" altLang="ko-KR" dirty="0" err="1"/>
              <a:t>Recognition</a:t>
            </a:r>
            <a:endParaRPr lang="ko-KR" altLang="en-US" dirty="0"/>
          </a:p>
        </p:txBody>
      </p:sp>
      <p:pic>
        <p:nvPicPr>
          <p:cNvPr id="6" name="İçerik Yer Tutucusu 5">
            <a:extLst>
              <a:ext uri="{FF2B5EF4-FFF2-40B4-BE49-F238E27FC236}">
                <a16:creationId xmlns:a16="http://schemas.microsoft.com/office/drawing/2014/main" id="{D74BB549-A53A-44B7-BBC5-0E9F27B623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694" y="1773610"/>
            <a:ext cx="9505056" cy="4752528"/>
          </a:xfrm>
        </p:spPr>
      </p:pic>
    </p:spTree>
    <p:extLst>
      <p:ext uri="{BB962C8B-B14F-4D97-AF65-F5344CB8AC3E}">
        <p14:creationId xmlns:p14="http://schemas.microsoft.com/office/powerpoint/2010/main" val="35175782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tin kutusu 2"/>
          <p:cNvSpPr txBox="1"/>
          <p:nvPr/>
        </p:nvSpPr>
        <p:spPr>
          <a:xfrm>
            <a:off x="1580886" y="2667424"/>
            <a:ext cx="7296782" cy="12463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500" b="1" dirty="0" err="1"/>
              <a:t>Mid-term</a:t>
            </a:r>
            <a:r>
              <a:rPr lang="tr-TR" sz="2500" b="1" dirty="0"/>
              <a:t> </a:t>
            </a:r>
            <a:r>
              <a:rPr lang="tr-TR" sz="2500" b="1" dirty="0" err="1"/>
              <a:t>exam</a:t>
            </a:r>
            <a:r>
              <a:rPr lang="tr-TR" sz="2500" b="1" dirty="0"/>
              <a:t>       		%30</a:t>
            </a:r>
          </a:p>
          <a:p>
            <a:r>
              <a:rPr lang="tr-TR" sz="2500" b="1" dirty="0"/>
              <a:t>Final </a:t>
            </a:r>
            <a:r>
              <a:rPr lang="tr-TR" sz="2500" b="1" dirty="0" err="1"/>
              <a:t>Exam</a:t>
            </a:r>
            <a:r>
              <a:rPr lang="tr-TR" sz="2500" b="1" dirty="0"/>
              <a:t>			%50</a:t>
            </a:r>
          </a:p>
          <a:p>
            <a:r>
              <a:rPr lang="tr-TR" sz="2500" b="1" dirty="0" err="1"/>
              <a:t>Homework</a:t>
            </a:r>
            <a:r>
              <a:rPr lang="tr-TR" sz="2500" b="1" dirty="0"/>
              <a:t>    			%10</a:t>
            </a:r>
          </a:p>
        </p:txBody>
      </p:sp>
      <p:sp>
        <p:nvSpPr>
          <p:cNvPr id="5" name="Unvan 1"/>
          <p:cNvSpPr>
            <a:spLocks noGrp="1"/>
          </p:cNvSpPr>
          <p:nvPr>
            <p:ph type="title"/>
          </p:nvPr>
        </p:nvSpPr>
        <p:spPr>
          <a:xfrm>
            <a:off x="838091" y="366319"/>
            <a:ext cx="10514231" cy="1325390"/>
          </a:xfrm>
        </p:spPr>
        <p:txBody>
          <a:bodyPr/>
          <a:lstStyle/>
          <a:p>
            <a:r>
              <a:rPr lang="tr-TR" dirty="0"/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37481470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ko-KR" dirty="0"/>
              <a:t>Car </a:t>
            </a:r>
            <a:r>
              <a:rPr lang="tr-TR" altLang="ko-KR" dirty="0" err="1"/>
              <a:t>Plate</a:t>
            </a:r>
            <a:r>
              <a:rPr lang="tr-TR" altLang="ko-KR" dirty="0"/>
              <a:t> </a:t>
            </a:r>
            <a:r>
              <a:rPr lang="tr-TR" altLang="ko-KR" dirty="0" err="1"/>
              <a:t>Recognition</a:t>
            </a:r>
            <a:endParaRPr lang="ko-KR" altLang="en-US" dirty="0"/>
          </a:p>
        </p:txBody>
      </p:sp>
      <p:pic>
        <p:nvPicPr>
          <p:cNvPr id="7" name="İçerik Yer Tutucusu 6">
            <a:extLst>
              <a:ext uri="{FF2B5EF4-FFF2-40B4-BE49-F238E27FC236}">
                <a16:creationId xmlns:a16="http://schemas.microsoft.com/office/drawing/2014/main" id="{31E2C1D7-BD64-47D8-BFE1-728B5B214C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34" b="49259"/>
          <a:stretch/>
        </p:blipFill>
        <p:spPr>
          <a:xfrm>
            <a:off x="3070870" y="1629594"/>
            <a:ext cx="6264696" cy="4862280"/>
          </a:xfrm>
        </p:spPr>
      </p:pic>
    </p:spTree>
    <p:extLst>
      <p:ext uri="{BB962C8B-B14F-4D97-AF65-F5344CB8AC3E}">
        <p14:creationId xmlns:p14="http://schemas.microsoft.com/office/powerpoint/2010/main" val="21692255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ko-KR" dirty="0"/>
              <a:t>Mask </a:t>
            </a:r>
            <a:r>
              <a:rPr lang="tr-TR" altLang="ko-KR" dirty="0" err="1"/>
              <a:t>Detection</a:t>
            </a:r>
            <a:endParaRPr lang="ko-KR" altLang="en-US" dirty="0"/>
          </a:p>
        </p:txBody>
      </p:sp>
      <p:pic>
        <p:nvPicPr>
          <p:cNvPr id="7" name="İçerik Yer Tutucusu 6">
            <a:extLst>
              <a:ext uri="{FF2B5EF4-FFF2-40B4-BE49-F238E27FC236}">
                <a16:creationId xmlns:a16="http://schemas.microsoft.com/office/drawing/2014/main" id="{C49CC106-4552-4D9C-86BB-FD299EFA49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1456" y="1654969"/>
            <a:ext cx="6667500" cy="4486275"/>
          </a:xfrm>
        </p:spPr>
      </p:pic>
    </p:spTree>
    <p:extLst>
      <p:ext uri="{BB962C8B-B14F-4D97-AF65-F5344CB8AC3E}">
        <p14:creationId xmlns:p14="http://schemas.microsoft.com/office/powerpoint/2010/main" val="42869005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ko-KR" dirty="0" err="1"/>
              <a:t>DeepMind</a:t>
            </a:r>
            <a:r>
              <a:rPr lang="tr-TR" altLang="ko-KR" dirty="0"/>
              <a:t> </a:t>
            </a:r>
            <a:r>
              <a:rPr lang="tr-TR" altLang="ko-KR" dirty="0" err="1"/>
              <a:t>Chess</a:t>
            </a:r>
            <a:r>
              <a:rPr lang="tr-TR" altLang="ko-KR" dirty="0"/>
              <a:t> </a:t>
            </a:r>
            <a:endParaRPr lang="ko-KR" altLang="en-US" dirty="0"/>
          </a:p>
        </p:txBody>
      </p:sp>
      <p:pic>
        <p:nvPicPr>
          <p:cNvPr id="7" name="İçerik Yer Tutucusu 6">
            <a:extLst>
              <a:ext uri="{FF2B5EF4-FFF2-40B4-BE49-F238E27FC236}">
                <a16:creationId xmlns:a16="http://schemas.microsoft.com/office/drawing/2014/main" id="{2F349557-386C-4AB9-8D7F-E52CD18335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839" y="1485900"/>
            <a:ext cx="8576734" cy="4824413"/>
          </a:xfrm>
        </p:spPr>
      </p:pic>
    </p:spTree>
    <p:extLst>
      <p:ext uri="{BB962C8B-B14F-4D97-AF65-F5344CB8AC3E}">
        <p14:creationId xmlns:p14="http://schemas.microsoft.com/office/powerpoint/2010/main" val="18809125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ko-KR" dirty="0" err="1"/>
              <a:t>nVIDIA</a:t>
            </a:r>
            <a:r>
              <a:rPr lang="tr-TR" altLang="ko-KR" dirty="0"/>
              <a:t> </a:t>
            </a:r>
            <a:r>
              <a:rPr lang="tr-TR" altLang="ko-KR" dirty="0" err="1"/>
              <a:t>Driverless</a:t>
            </a:r>
            <a:r>
              <a:rPr lang="tr-TR" altLang="ko-KR" dirty="0"/>
              <a:t> </a:t>
            </a:r>
            <a:r>
              <a:rPr lang="tr-TR" altLang="ko-KR" dirty="0" err="1"/>
              <a:t>Cars</a:t>
            </a:r>
            <a:endParaRPr lang="ko-KR" altLang="en-US" dirty="0"/>
          </a:p>
        </p:txBody>
      </p:sp>
      <p:pic>
        <p:nvPicPr>
          <p:cNvPr id="6" name="İçerik Yer Tutucusu 5">
            <a:extLst>
              <a:ext uri="{FF2B5EF4-FFF2-40B4-BE49-F238E27FC236}">
                <a16:creationId xmlns:a16="http://schemas.microsoft.com/office/drawing/2014/main" id="{9EC67683-E2E1-4852-B115-4DBAC47091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658" y="1490979"/>
            <a:ext cx="9865096" cy="5179175"/>
          </a:xfrm>
        </p:spPr>
      </p:pic>
    </p:spTree>
    <p:extLst>
      <p:ext uri="{BB962C8B-B14F-4D97-AF65-F5344CB8AC3E}">
        <p14:creationId xmlns:p14="http://schemas.microsoft.com/office/powerpoint/2010/main" val="31042513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ko-KR" dirty="0" err="1"/>
              <a:t>nVIDIA</a:t>
            </a:r>
            <a:r>
              <a:rPr lang="tr-TR" altLang="ko-KR" dirty="0"/>
              <a:t> </a:t>
            </a:r>
            <a:r>
              <a:rPr lang="tr-TR" altLang="ko-KR" dirty="0" err="1"/>
              <a:t>Driverless</a:t>
            </a:r>
            <a:r>
              <a:rPr lang="tr-TR" altLang="ko-KR" dirty="0"/>
              <a:t> </a:t>
            </a:r>
            <a:r>
              <a:rPr lang="tr-TR" altLang="ko-KR" dirty="0" err="1"/>
              <a:t>Cars</a:t>
            </a:r>
            <a:endParaRPr lang="ko-KR" altLang="en-US" dirty="0"/>
          </a:p>
        </p:txBody>
      </p:sp>
      <p:pic>
        <p:nvPicPr>
          <p:cNvPr id="7" name="İçerik Yer Tutucusu 6">
            <a:extLst>
              <a:ext uri="{FF2B5EF4-FFF2-40B4-BE49-F238E27FC236}">
                <a16:creationId xmlns:a16="http://schemas.microsoft.com/office/drawing/2014/main" id="{A0D771D8-792C-406F-9B23-73A2F1E770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2445" y="1413570"/>
            <a:ext cx="7745522" cy="5131409"/>
          </a:xfrm>
        </p:spPr>
      </p:pic>
    </p:spTree>
    <p:extLst>
      <p:ext uri="{BB962C8B-B14F-4D97-AF65-F5344CB8AC3E}">
        <p14:creationId xmlns:p14="http://schemas.microsoft.com/office/powerpoint/2010/main" val="15221906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ko-KR" dirty="0"/>
              <a:t>Tesla </a:t>
            </a:r>
            <a:r>
              <a:rPr lang="tr-TR" altLang="ko-KR" dirty="0" err="1"/>
              <a:t>Autopilot</a:t>
            </a:r>
            <a:endParaRPr lang="ko-KR" altLang="en-US" dirty="0"/>
          </a:p>
        </p:txBody>
      </p:sp>
      <p:pic>
        <p:nvPicPr>
          <p:cNvPr id="7" name="İçerik Yer Tutucusu 6">
            <a:extLst>
              <a:ext uri="{FF2B5EF4-FFF2-40B4-BE49-F238E27FC236}">
                <a16:creationId xmlns:a16="http://schemas.microsoft.com/office/drawing/2014/main" id="{B31387D6-23E6-4F3D-A0B0-7AE8CAD856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630" y="1485900"/>
            <a:ext cx="10009111" cy="4824413"/>
          </a:xfrm>
        </p:spPr>
      </p:pic>
    </p:spTree>
    <p:extLst>
      <p:ext uri="{BB962C8B-B14F-4D97-AF65-F5344CB8AC3E}">
        <p14:creationId xmlns:p14="http://schemas.microsoft.com/office/powerpoint/2010/main" val="38860079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ko-KR" dirty="0" err="1"/>
              <a:t>DeepPatient</a:t>
            </a:r>
            <a:r>
              <a:rPr lang="tr-TR" altLang="ko-KR" dirty="0"/>
              <a:t> </a:t>
            </a:r>
            <a:r>
              <a:rPr lang="tr-TR" altLang="ko-KR" dirty="0" err="1"/>
              <a:t>Algorithm</a:t>
            </a:r>
            <a:endParaRPr lang="ko-KR" altLang="en-US" dirty="0"/>
          </a:p>
        </p:txBody>
      </p:sp>
      <p:pic>
        <p:nvPicPr>
          <p:cNvPr id="4" name="İçerik Yer Tutucusu 3">
            <a:extLst>
              <a:ext uri="{FF2B5EF4-FFF2-40B4-BE49-F238E27FC236}">
                <a16:creationId xmlns:a16="http://schemas.microsoft.com/office/drawing/2014/main" id="{CC50540E-E826-4AAB-89FE-904A552C5B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773" y="1720056"/>
            <a:ext cx="7901323" cy="4446042"/>
          </a:xfrm>
        </p:spPr>
      </p:pic>
    </p:spTree>
    <p:extLst>
      <p:ext uri="{BB962C8B-B14F-4D97-AF65-F5344CB8AC3E}">
        <p14:creationId xmlns:p14="http://schemas.microsoft.com/office/powerpoint/2010/main" val="2217719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ko-KR" dirty="0"/>
              <a:t>Netflix </a:t>
            </a:r>
            <a:r>
              <a:rPr lang="tr-TR" altLang="ko-KR" dirty="0" err="1"/>
              <a:t>Recommendation</a:t>
            </a:r>
            <a:r>
              <a:rPr lang="tr-TR" altLang="ko-KR" dirty="0"/>
              <a:t> </a:t>
            </a:r>
            <a:r>
              <a:rPr lang="tr-TR" altLang="ko-KR" dirty="0" err="1"/>
              <a:t>System</a:t>
            </a:r>
            <a:endParaRPr lang="ko-KR" altLang="en-US" dirty="0"/>
          </a:p>
        </p:txBody>
      </p:sp>
      <p:pic>
        <p:nvPicPr>
          <p:cNvPr id="7" name="İçerik Yer Tutucusu 6">
            <a:extLst>
              <a:ext uri="{FF2B5EF4-FFF2-40B4-BE49-F238E27FC236}">
                <a16:creationId xmlns:a16="http://schemas.microsoft.com/office/drawing/2014/main" id="{2D1CB4D2-28EA-4EAB-9CBA-AC52D10792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462"/>
          <a:stretch/>
        </p:blipFill>
        <p:spPr>
          <a:xfrm>
            <a:off x="609520" y="2133650"/>
            <a:ext cx="11280937" cy="3528392"/>
          </a:xfrm>
        </p:spPr>
      </p:pic>
    </p:spTree>
    <p:extLst>
      <p:ext uri="{BB962C8B-B14F-4D97-AF65-F5344CB8AC3E}">
        <p14:creationId xmlns:p14="http://schemas.microsoft.com/office/powerpoint/2010/main" val="36522778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/>
          </p:nvPr>
        </p:nvSpPr>
        <p:spPr>
          <a:xfrm>
            <a:off x="982638" y="1989634"/>
            <a:ext cx="10369152" cy="3384376"/>
          </a:xfrm>
        </p:spPr>
        <p:txBody>
          <a:bodyPr/>
          <a:lstStyle/>
          <a:p>
            <a:r>
              <a:rPr lang="tr-TR" altLang="ko-KR" dirty="0" err="1"/>
              <a:t>End</a:t>
            </a:r>
            <a:r>
              <a:rPr lang="tr-TR" altLang="ko-KR" dirty="0"/>
              <a:t> of </a:t>
            </a:r>
            <a:r>
              <a:rPr lang="tr-TR" altLang="ko-KR" dirty="0" err="1"/>
              <a:t>the</a:t>
            </a:r>
            <a:r>
              <a:rPr lang="tr-TR" altLang="ko-KR" dirty="0"/>
              <a:t> </a:t>
            </a:r>
            <a:r>
              <a:rPr lang="tr-TR" altLang="ko-KR" dirty="0" err="1"/>
              <a:t>Week</a:t>
            </a:r>
            <a:r>
              <a:rPr lang="tr-TR" altLang="ko-KR" dirty="0"/>
              <a:t>…</a:t>
            </a:r>
            <a:br>
              <a:rPr lang="tr-TR" altLang="ko-KR" dirty="0"/>
            </a:br>
            <a:br>
              <a:rPr lang="tr-TR" altLang="ko-KR" dirty="0"/>
            </a:br>
            <a:endParaRPr lang="ko-KR" alt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240"/>
            <a:ext cx="12190413" cy="689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6966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1"/>
            <a:ext cx="11999862" cy="6855768"/>
          </a:xfrm>
          <a:prstGeom prst="rect">
            <a:avLst/>
          </a:prstGeom>
        </p:spPr>
      </p:pic>
      <p:sp>
        <p:nvSpPr>
          <p:cNvPr id="5" name="Metin kutusu 4"/>
          <p:cNvSpPr txBox="1"/>
          <p:nvPr/>
        </p:nvSpPr>
        <p:spPr>
          <a:xfrm>
            <a:off x="4006974" y="189434"/>
            <a:ext cx="7992888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>
                <a:solidFill>
                  <a:schemeClr val="bg1"/>
                </a:solidFill>
              </a:rPr>
              <a:t>Artificial Intelligence is the development of computer systems</a:t>
            </a:r>
            <a:endParaRPr lang="tr-TR" sz="2400" dirty="0">
              <a:solidFill>
                <a:schemeClr val="bg1"/>
              </a:solidFill>
            </a:endParaRPr>
          </a:p>
          <a:p>
            <a:pPr algn="just"/>
            <a:r>
              <a:rPr lang="en-US" sz="2400" dirty="0">
                <a:solidFill>
                  <a:schemeClr val="bg1"/>
                </a:solidFill>
              </a:rPr>
              <a:t>that are able to perform tasks that would require human </a:t>
            </a:r>
            <a:endParaRPr lang="tr-TR" sz="2400" dirty="0">
              <a:solidFill>
                <a:schemeClr val="bg1"/>
              </a:solidFill>
            </a:endParaRPr>
          </a:p>
          <a:p>
            <a:pPr algn="just"/>
            <a:r>
              <a:rPr lang="en-US" sz="2400" dirty="0">
                <a:solidFill>
                  <a:schemeClr val="bg1"/>
                </a:solidFill>
              </a:rPr>
              <a:t>intelligence. </a:t>
            </a:r>
            <a:endParaRPr lang="tr-TR" sz="2400" dirty="0">
              <a:solidFill>
                <a:schemeClr val="bg1"/>
              </a:solidFill>
            </a:endParaRPr>
          </a:p>
          <a:p>
            <a:pPr marL="285721" indent="-285721" algn="just">
              <a:buFont typeface="Arial" panose="020B0604020202020204" pitchFamily="34" charset="0"/>
              <a:buChar char="•"/>
            </a:pPr>
            <a:endParaRPr lang="tr-TR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67197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ko-KR" dirty="0"/>
              <a:t>Alan Turing</a:t>
            </a:r>
            <a:endParaRPr lang="ko-KR" altLang="en-US" dirty="0"/>
          </a:p>
        </p:txBody>
      </p:sp>
      <p:pic>
        <p:nvPicPr>
          <p:cNvPr id="6" name="İçerik Yer Tutucusu 5">
            <a:extLst>
              <a:ext uri="{FF2B5EF4-FFF2-40B4-BE49-F238E27FC236}">
                <a16:creationId xmlns:a16="http://schemas.microsoft.com/office/drawing/2014/main" id="{95052D6E-A1D6-4600-A668-4CB86C7925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474"/>
          <a:stretch/>
        </p:blipFill>
        <p:spPr>
          <a:xfrm>
            <a:off x="694606" y="1557586"/>
            <a:ext cx="10818776" cy="4680520"/>
          </a:xfrm>
        </p:spPr>
      </p:pic>
    </p:spTree>
    <p:extLst>
      <p:ext uri="{BB962C8B-B14F-4D97-AF65-F5344CB8AC3E}">
        <p14:creationId xmlns:p14="http://schemas.microsoft.com/office/powerpoint/2010/main" val="30262318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ko-KR" dirty="0"/>
              <a:t>John </a:t>
            </a:r>
            <a:r>
              <a:rPr lang="tr-TR" altLang="ko-KR" dirty="0" err="1"/>
              <a:t>McCarthy</a:t>
            </a:r>
            <a:endParaRPr lang="ko-KR" altLang="en-US" dirty="0"/>
          </a:p>
        </p:txBody>
      </p:sp>
      <p:pic>
        <p:nvPicPr>
          <p:cNvPr id="7" name="İçerik Yer Tutucusu 6">
            <a:extLst>
              <a:ext uri="{FF2B5EF4-FFF2-40B4-BE49-F238E27FC236}">
                <a16:creationId xmlns:a16="http://schemas.microsoft.com/office/drawing/2014/main" id="{46736DE3-198A-42AA-BC97-3280C111B1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42" y="1360720"/>
            <a:ext cx="8581574" cy="4824413"/>
          </a:xfrm>
        </p:spPr>
      </p:pic>
      <p:sp>
        <p:nvSpPr>
          <p:cNvPr id="8" name="Metin kutusu 7">
            <a:extLst>
              <a:ext uri="{FF2B5EF4-FFF2-40B4-BE49-F238E27FC236}">
                <a16:creationId xmlns:a16="http://schemas.microsoft.com/office/drawing/2014/main" id="{A978AFC8-1DD7-4FE8-8A41-D2D4391F0F5E}"/>
              </a:ext>
            </a:extLst>
          </p:cNvPr>
          <p:cNvSpPr txBox="1"/>
          <p:nvPr/>
        </p:nvSpPr>
        <p:spPr>
          <a:xfrm>
            <a:off x="-169490" y="6157708"/>
            <a:ext cx="96154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dirty="0">
                <a:latin typeface="Algerian" panose="04020705040A02060702" pitchFamily="82" charset="0"/>
              </a:rPr>
              <a:t>John </a:t>
            </a:r>
            <a:r>
              <a:rPr lang="tr-TR" dirty="0" err="1">
                <a:latin typeface="Algerian" panose="04020705040A02060702" pitchFamily="82" charset="0"/>
              </a:rPr>
              <a:t>McCarthy</a:t>
            </a:r>
            <a:r>
              <a:rPr lang="tr-TR" dirty="0">
                <a:latin typeface="Algerian" panose="04020705040A02060702" pitchFamily="82" charset="0"/>
              </a:rPr>
              <a:t> (1927-2011)</a:t>
            </a:r>
          </a:p>
          <a:p>
            <a:pPr algn="ctr"/>
            <a:r>
              <a:rPr lang="tr-TR" dirty="0" err="1">
                <a:latin typeface="Algerian" panose="04020705040A02060702" pitchFamily="82" charset="0"/>
              </a:rPr>
              <a:t>The</a:t>
            </a:r>
            <a:r>
              <a:rPr lang="tr-TR" dirty="0">
                <a:latin typeface="Algerian" panose="04020705040A02060702" pitchFamily="82" charset="0"/>
              </a:rPr>
              <a:t> </a:t>
            </a:r>
            <a:r>
              <a:rPr lang="tr-TR" dirty="0" err="1">
                <a:latin typeface="Algerian" panose="04020705040A02060702" pitchFamily="82" charset="0"/>
              </a:rPr>
              <a:t>father</a:t>
            </a:r>
            <a:r>
              <a:rPr lang="tr-TR" dirty="0">
                <a:latin typeface="Algerian" panose="04020705040A02060702" pitchFamily="82" charset="0"/>
              </a:rPr>
              <a:t> of Artificial Intelligence  (1956 </a:t>
            </a:r>
            <a:r>
              <a:rPr lang="tr-TR" dirty="0" err="1">
                <a:latin typeface="Algerian" panose="04020705040A02060702" pitchFamily="82" charset="0"/>
              </a:rPr>
              <a:t>Darthmouth</a:t>
            </a:r>
            <a:r>
              <a:rPr lang="tr-TR" dirty="0">
                <a:latin typeface="Algerian" panose="04020705040A02060702" pitchFamily="82" charset="0"/>
              </a:rPr>
              <a:t> Conference)</a:t>
            </a:r>
            <a:endParaRPr lang="en-US" dirty="0">
              <a:latin typeface="Algerian" panose="04020705040A02060702" pitchFamily="82" charset="0"/>
            </a:endParaRPr>
          </a:p>
        </p:txBody>
      </p:sp>
      <p:sp>
        <p:nvSpPr>
          <p:cNvPr id="4" name="Metin kutusu 3">
            <a:extLst>
              <a:ext uri="{FF2B5EF4-FFF2-40B4-BE49-F238E27FC236}">
                <a16:creationId xmlns:a16="http://schemas.microsoft.com/office/drawing/2014/main" id="{BAFB4933-CF64-9788-FC07-3A538F7DED72}"/>
              </a:ext>
            </a:extLst>
          </p:cNvPr>
          <p:cNvSpPr txBox="1"/>
          <p:nvPr/>
        </p:nvSpPr>
        <p:spPr>
          <a:xfrm>
            <a:off x="8645864" y="1381304"/>
            <a:ext cx="3255707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Arial Black" panose="020B0A04020102020204" pitchFamily="34" charset="0"/>
              </a:rPr>
              <a:t>The term was</a:t>
            </a:r>
            <a:endParaRPr lang="tr-TR" dirty="0">
              <a:latin typeface="Arial Black" panose="020B0A04020102020204" pitchFamily="34" charset="0"/>
            </a:endParaRPr>
          </a:p>
          <a:p>
            <a:r>
              <a:rPr lang="en-US" dirty="0">
                <a:latin typeface="Arial Black" panose="020B0A04020102020204" pitchFamily="34" charset="0"/>
              </a:rPr>
              <a:t>introduced by</a:t>
            </a:r>
            <a:endParaRPr lang="tr-TR" dirty="0">
              <a:latin typeface="Arial Black" panose="020B0A04020102020204" pitchFamily="34" charset="0"/>
            </a:endParaRPr>
          </a:p>
          <a:p>
            <a:r>
              <a:rPr lang="en-US" dirty="0">
                <a:latin typeface="Arial Black" panose="020B0A04020102020204" pitchFamily="34" charset="0"/>
              </a:rPr>
              <a:t>John McCarthy </a:t>
            </a:r>
            <a:endParaRPr lang="tr-TR" dirty="0">
              <a:latin typeface="Arial Black" panose="020B0A04020102020204" pitchFamily="34" charset="0"/>
            </a:endParaRPr>
          </a:p>
          <a:p>
            <a:r>
              <a:rPr lang="en-US" dirty="0">
                <a:latin typeface="Arial Black" panose="020B0A04020102020204" pitchFamily="34" charset="0"/>
              </a:rPr>
              <a:t>in 1956 in the</a:t>
            </a:r>
            <a:endParaRPr lang="tr-TR" dirty="0">
              <a:latin typeface="Arial Black" panose="020B0A04020102020204" pitchFamily="34" charset="0"/>
            </a:endParaRPr>
          </a:p>
          <a:p>
            <a:r>
              <a:rPr lang="en-US" dirty="0">
                <a:latin typeface="Arial Black" panose="020B0A04020102020204" pitchFamily="34" charset="0"/>
              </a:rPr>
              <a:t>well-known </a:t>
            </a:r>
            <a:endParaRPr lang="tr-TR" dirty="0">
              <a:latin typeface="Arial Black" panose="020B0A04020102020204" pitchFamily="34" charset="0"/>
            </a:endParaRPr>
          </a:p>
          <a:p>
            <a:r>
              <a:rPr lang="en-US" dirty="0">
                <a:latin typeface="Arial Black" panose="020B0A04020102020204" pitchFamily="34" charset="0"/>
              </a:rPr>
              <a:t>Dartmouth </a:t>
            </a:r>
            <a:endParaRPr lang="tr-TR" dirty="0">
              <a:latin typeface="Arial Black" panose="020B0A04020102020204" pitchFamily="34" charset="0"/>
            </a:endParaRPr>
          </a:p>
          <a:p>
            <a:r>
              <a:rPr lang="en-US" dirty="0">
                <a:latin typeface="Arial Black" panose="020B0A04020102020204" pitchFamily="34" charset="0"/>
              </a:rPr>
              <a:t>Conference.</a:t>
            </a:r>
            <a:endParaRPr lang="tr-TR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29116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ko-KR" dirty="0"/>
              <a:t>Cahit </a:t>
            </a:r>
            <a:r>
              <a:rPr lang="tr-TR" altLang="ko-KR" dirty="0" err="1"/>
              <a:t>Arf</a:t>
            </a:r>
            <a:endParaRPr lang="ko-KR" altLang="en-US" dirty="0"/>
          </a:p>
        </p:txBody>
      </p:sp>
      <p:pic>
        <p:nvPicPr>
          <p:cNvPr id="7" name="İçerik Yer Tutucusu 6">
            <a:extLst>
              <a:ext uri="{FF2B5EF4-FFF2-40B4-BE49-F238E27FC236}">
                <a16:creationId xmlns:a16="http://schemas.microsoft.com/office/drawing/2014/main" id="{55F9AADD-E8E2-4449-A273-EF23A65243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50" y="1598811"/>
            <a:ext cx="4955650" cy="4320480"/>
          </a:xfrm>
        </p:spPr>
      </p:pic>
      <p:pic>
        <p:nvPicPr>
          <p:cNvPr id="9" name="Resim 8">
            <a:extLst>
              <a:ext uri="{FF2B5EF4-FFF2-40B4-BE49-F238E27FC236}">
                <a16:creationId xmlns:a16="http://schemas.microsoft.com/office/drawing/2014/main" id="{99BF330F-04D7-406D-9687-EF17BB4CCB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4286" y="1845618"/>
            <a:ext cx="6656855" cy="3661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9684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ohn McCarthy lis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9071"/>
            <a:ext cx="12197292" cy="6857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 err="1">
                <a:solidFill>
                  <a:schemeClr val="tx1"/>
                </a:solidFill>
              </a:rPr>
              <a:t>What</a:t>
            </a:r>
            <a:r>
              <a:rPr lang="tr-TR" b="1" dirty="0">
                <a:solidFill>
                  <a:schemeClr val="tx1"/>
                </a:solidFill>
              </a:rPr>
              <a:t> is AI?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87260" y="1629594"/>
            <a:ext cx="6009873" cy="1539167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tr-TR" sz="3200" b="1" dirty="0"/>
              <a:t>A</a:t>
            </a:r>
            <a:r>
              <a:rPr lang="en-US" sz="3200" b="1" dirty="0" err="1"/>
              <a:t>rtificial</a:t>
            </a:r>
            <a:r>
              <a:rPr lang="en-US" sz="3200" b="1" dirty="0"/>
              <a:t> intelligence </a:t>
            </a:r>
            <a:r>
              <a:rPr lang="tr-TR" sz="3200" b="1" dirty="0"/>
              <a:t>is </a:t>
            </a:r>
            <a:r>
              <a:rPr lang="en-US" sz="3200" b="1" dirty="0"/>
              <a:t>the study and design of computing systems that </a:t>
            </a:r>
            <a:endParaRPr lang="tr-TR" sz="3200" b="1" dirty="0"/>
          </a:p>
          <a:p>
            <a:pPr marL="0" indent="0">
              <a:buNone/>
            </a:pPr>
            <a:r>
              <a:rPr lang="en-US" sz="3200" b="1" dirty="0"/>
              <a:t>perceives its environment and takes actions</a:t>
            </a:r>
            <a:r>
              <a:rPr lang="en-US" b="1" dirty="0"/>
              <a:t> </a:t>
            </a:r>
            <a:r>
              <a:rPr lang="en-US" sz="3500" b="1" i="1" dirty="0"/>
              <a:t>like </a:t>
            </a:r>
            <a:r>
              <a:rPr lang="en-US" sz="3500" b="1" i="1" dirty="0">
                <a:solidFill>
                  <a:schemeClr val="accent2">
                    <a:lumMod val="50000"/>
                  </a:schemeClr>
                </a:solidFill>
              </a:rPr>
              <a:t>human beings</a:t>
            </a:r>
            <a:r>
              <a:rPr lang="tr-TR" sz="3500" b="1" i="1" dirty="0">
                <a:solidFill>
                  <a:schemeClr val="accent2">
                    <a:lumMod val="50000"/>
                  </a:schemeClr>
                </a:solidFill>
              </a:rPr>
              <a:t>.</a:t>
            </a:r>
          </a:p>
          <a:p>
            <a:pPr marL="0" indent="0">
              <a:buNone/>
            </a:pPr>
            <a:endParaRPr lang="tr-TR" i="1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tr-TR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86063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1">
      <a:majorFont>
        <a:latin typeface="Calibri"/>
        <a:ea typeface="맑은 고딕"/>
        <a:cs typeface=""/>
      </a:majorFont>
      <a:minorFont>
        <a:latin typeface="Calibri Light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14094</TotalTime>
  <Words>739</Words>
  <Application>Microsoft Office PowerPoint</Application>
  <PresentationFormat>Özel</PresentationFormat>
  <Paragraphs>137</Paragraphs>
  <Slides>38</Slides>
  <Notes>6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8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38</vt:i4>
      </vt:variant>
    </vt:vector>
  </HeadingPairs>
  <TitlesOfParts>
    <vt:vector size="47" baseType="lpstr">
      <vt:lpstr>굴림체</vt:lpstr>
      <vt:lpstr>Algerian</vt:lpstr>
      <vt:lpstr>Noto Sans</vt:lpstr>
      <vt:lpstr>맑은 고딕</vt:lpstr>
      <vt:lpstr>Arial Black</vt:lpstr>
      <vt:lpstr>Calibri Light</vt:lpstr>
      <vt:lpstr>Arial</vt:lpstr>
      <vt:lpstr>-apple-system</vt:lpstr>
      <vt:lpstr>Office 테마</vt:lpstr>
      <vt:lpstr>CENG401 MACHINE LEARNING  AND  ARTIFICIAL  INTELLIGENCE</vt:lpstr>
      <vt:lpstr>OVERVIEW</vt:lpstr>
      <vt:lpstr>OVERVIEW</vt:lpstr>
      <vt:lpstr>PowerPoint Sunusu</vt:lpstr>
      <vt:lpstr>PowerPoint Sunusu</vt:lpstr>
      <vt:lpstr>Alan Turing</vt:lpstr>
      <vt:lpstr>John McCarthy</vt:lpstr>
      <vt:lpstr>Cahit Arf</vt:lpstr>
      <vt:lpstr>What is AI?</vt:lpstr>
      <vt:lpstr>PowerPoint Sunusu</vt:lpstr>
      <vt:lpstr>John McCarthy</vt:lpstr>
      <vt:lpstr>PowerPoint Sunusu</vt:lpstr>
      <vt:lpstr>Acting humanly: The Turing Test approach</vt:lpstr>
      <vt:lpstr>Acting humanly: The Turing Test approach</vt:lpstr>
      <vt:lpstr>Total Turing Test</vt:lpstr>
      <vt:lpstr>Thinking humanly: The cognitive modeling approach</vt:lpstr>
      <vt:lpstr> Thinking rationally: The “laws of thought” approach</vt:lpstr>
      <vt:lpstr>  Acting rationally: The rational agent approach</vt:lpstr>
      <vt:lpstr> THE FOUNDATIONS OF ARTIFICIAL INTELLIGENCE</vt:lpstr>
      <vt:lpstr> After all, what is intelligence?</vt:lpstr>
      <vt:lpstr>Applications of AI</vt:lpstr>
      <vt:lpstr>Applications of AI</vt:lpstr>
      <vt:lpstr>Subclass of AI</vt:lpstr>
      <vt:lpstr>Subclass of AI</vt:lpstr>
      <vt:lpstr>ML vs DL</vt:lpstr>
      <vt:lpstr>Deep Learning</vt:lpstr>
      <vt:lpstr>Artificial Neural Network</vt:lpstr>
      <vt:lpstr>Object Detection and Recognition</vt:lpstr>
      <vt:lpstr>Object Detection and Recognition</vt:lpstr>
      <vt:lpstr>Car Plate Recognition</vt:lpstr>
      <vt:lpstr>Mask Detection</vt:lpstr>
      <vt:lpstr>DeepMind Chess </vt:lpstr>
      <vt:lpstr>nVIDIA Driverless Cars</vt:lpstr>
      <vt:lpstr>nVIDIA Driverless Cars</vt:lpstr>
      <vt:lpstr>Tesla Autopilot</vt:lpstr>
      <vt:lpstr>DeepPatient Algorithm</vt:lpstr>
      <vt:lpstr>Netflix Recommendation System</vt:lpstr>
      <vt:lpstr>End of the Week…  </vt:lpstr>
    </vt:vector>
  </TitlesOfParts>
  <Manager>Slide Members</Manager>
  <Company>YESFORM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Members</dc:title>
  <dc:subject>Powerpoint Templates , Diagram, Chart, Google slides, Keynote</dc:subject>
  <dc:creator>Slide Members by HS.SEO</dc:creator>
  <cp:keywords>SlideMembers, ppt, PPT Templates, Presentation, Diagram, Chart, Yesform, Google slides, Keynote, Free Slides</cp:keywords>
  <dc:description>The copyright of this document is at Slide Members. Unauthorized copying may result in legal sanctions.</dc:description>
  <cp:lastModifiedBy>Murat  Şimşek</cp:lastModifiedBy>
  <cp:revision>90</cp:revision>
  <dcterms:created xsi:type="dcterms:W3CDTF">2010-02-01T08:03:16Z</dcterms:created>
  <dcterms:modified xsi:type="dcterms:W3CDTF">2024-11-13T07:06:19Z</dcterms:modified>
  <cp:category>www.slidemembers.com</cp:category>
</cp:coreProperties>
</file>